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ink/ink3.xml" ContentType="application/inkml+xml"/>
  <Override PartName="/ppt/notesSlides/notesSlide42.xml" ContentType="application/vnd.openxmlformats-officedocument.presentationml.notesSlide+xml"/>
  <Override PartName="/ppt/ink/ink4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5.xml" ContentType="application/inkml+xml"/>
  <Override PartName="/ppt/notesSlides/notesSlide45.xml" ContentType="application/vnd.openxmlformats-officedocument.presentationml.notesSlide+xml"/>
  <Override PartName="/ppt/ink/ink6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7.xml" ContentType="application/inkml+xml"/>
  <Override PartName="/ppt/notesSlides/notesSlide59.xml" ContentType="application/vnd.openxmlformats-officedocument.presentationml.notesSlide+xml"/>
  <Override PartName="/ppt/ink/ink8.xml" ContentType="application/inkml+xml"/>
  <Override PartName="/ppt/notesSlides/notesSlide60.xml" ContentType="application/vnd.openxmlformats-officedocument.presentationml.notesSlide+xml"/>
  <Override PartName="/ppt/ink/ink9.xml" ContentType="application/inkml+xml"/>
  <Override PartName="/ppt/notesSlides/notesSlide61.xml" ContentType="application/vnd.openxmlformats-officedocument.presentationml.notesSlide+xml"/>
  <Override PartName="/ppt/ink/ink10.xml" ContentType="application/inkml+xml"/>
  <Override PartName="/ppt/notesSlides/notesSlide62.xml" ContentType="application/vnd.openxmlformats-officedocument.presentationml.notesSlide+xml"/>
  <Override PartName="/ppt/ink/ink11.xml" ContentType="application/inkml+xml"/>
  <Override PartName="/ppt/notesSlides/notesSlide63.xml" ContentType="application/vnd.openxmlformats-officedocument.presentationml.notesSlide+xml"/>
  <Override PartName="/ppt/ink/ink12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3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14.xml" ContentType="application/inkml+xml"/>
  <Override PartName="/ppt/notesSlides/notesSlide68.xml" ContentType="application/vnd.openxmlformats-officedocument.presentationml.notesSlide+xml"/>
  <Override PartName="/ppt/ink/ink15.xml" ContentType="application/inkml+xml"/>
  <Override PartName="/ppt/notesSlides/notesSlide69.xml" ContentType="application/vnd.openxmlformats-officedocument.presentationml.notesSlide+xml"/>
  <Override PartName="/ppt/ink/ink16.xml" ContentType="application/inkml+xml"/>
  <Override PartName="/ppt/notesSlides/notesSlide70.xml" ContentType="application/vnd.openxmlformats-officedocument.presentationml.notesSlide+xml"/>
  <Override PartName="/ppt/ink/ink17.xml" ContentType="application/inkml+xml"/>
  <Override PartName="/ppt/notesSlides/notesSlide71.xml" ContentType="application/vnd.openxmlformats-officedocument.presentationml.notesSlide+xml"/>
  <Override PartName="/ppt/ink/ink18.xml" ContentType="application/inkml+xml"/>
  <Override PartName="/ppt/notesSlides/notesSlide72.xml" ContentType="application/vnd.openxmlformats-officedocument.presentationml.notesSlide+xml"/>
  <Override PartName="/ppt/ink/ink19.xml" ContentType="application/inkml+xml"/>
  <Override PartName="/ppt/notesSlides/notesSlide73.xml" ContentType="application/vnd.openxmlformats-officedocument.presentationml.notesSlide+xml"/>
  <Override PartName="/ppt/ink/ink20.xml" ContentType="application/inkml+xml"/>
  <Override PartName="/ppt/notesSlides/notesSlide74.xml" ContentType="application/vnd.openxmlformats-officedocument.presentationml.notesSlide+xml"/>
  <Override PartName="/ppt/ink/ink21.xml" ContentType="application/inkml+xml"/>
  <Override PartName="/ppt/notesSlides/notesSlide75.xml" ContentType="application/vnd.openxmlformats-officedocument.presentationml.notesSlide+xml"/>
  <Override PartName="/ppt/ink/ink22.xml" ContentType="application/inkml+xml"/>
  <Override PartName="/ppt/notesSlides/notesSlide76.xml" ContentType="application/vnd.openxmlformats-officedocument.presentationml.notesSlide+xml"/>
  <Override PartName="/ppt/ink/ink23.xml" ContentType="application/inkml+xml"/>
  <Override PartName="/ppt/notesSlides/notesSlide77.xml" ContentType="application/vnd.openxmlformats-officedocument.presentationml.notesSlide+xml"/>
  <Override PartName="/ppt/ink/ink24.xml" ContentType="application/inkml+xml"/>
  <Override PartName="/ppt/notesSlides/notesSlide78.xml" ContentType="application/vnd.openxmlformats-officedocument.presentationml.notesSlide+xml"/>
  <Override PartName="/ppt/ink/ink25.xml" ContentType="application/inkml+xml"/>
  <Override PartName="/ppt/notesSlides/notesSlide79.xml" ContentType="application/vnd.openxmlformats-officedocument.presentationml.notesSlide+xml"/>
  <Override PartName="/ppt/ink/ink26.xml" ContentType="application/inkml+xml"/>
  <Override PartName="/ppt/notesSlides/notesSlide80.xml" ContentType="application/vnd.openxmlformats-officedocument.presentationml.notesSlide+xml"/>
  <Override PartName="/ppt/ink/ink27.xml" ContentType="application/inkml+xml"/>
  <Override PartName="/ppt/notesSlides/notesSlide81.xml" ContentType="application/vnd.openxmlformats-officedocument.presentationml.notesSlide+xml"/>
  <Override PartName="/ppt/ink/ink28.xml" ContentType="application/inkml+xml"/>
  <Override PartName="/ppt/notesSlides/notesSlide82.xml" ContentType="application/vnd.openxmlformats-officedocument.presentationml.notesSlide+xml"/>
  <Override PartName="/ppt/ink/ink29.xml" ContentType="application/inkml+xml"/>
  <Override PartName="/ppt/notesSlides/notesSlide83.xml" ContentType="application/vnd.openxmlformats-officedocument.presentationml.notesSlide+xml"/>
  <Override PartName="/ppt/ink/ink30.xml" ContentType="application/inkml+xml"/>
  <Override PartName="/ppt/notesSlides/notesSlide84.xml" ContentType="application/vnd.openxmlformats-officedocument.presentationml.notesSlide+xml"/>
  <Override PartName="/ppt/ink/ink31.xml" ContentType="application/inkml+xml"/>
  <Override PartName="/ppt/notesSlides/notesSlide85.xml" ContentType="application/vnd.openxmlformats-officedocument.presentationml.notesSlide+xml"/>
  <Override PartName="/ppt/ink/ink32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33.xml" ContentType="application/inkml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ink/ink34.xml" ContentType="application/inkml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ink/ink35.xml" ContentType="application/inkml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8"/>
  </p:notesMasterIdLst>
  <p:handoutMasterIdLst>
    <p:handoutMasterId r:id="rId149"/>
  </p:handoutMasterIdLst>
  <p:sldIdLst>
    <p:sldId id="499" r:id="rId2"/>
    <p:sldId id="278" r:id="rId3"/>
    <p:sldId id="339" r:id="rId4"/>
    <p:sldId id="341" r:id="rId5"/>
    <p:sldId id="536" r:id="rId6"/>
    <p:sldId id="543" r:id="rId7"/>
    <p:sldId id="363" r:id="rId8"/>
    <p:sldId id="422" r:id="rId9"/>
    <p:sldId id="532" r:id="rId10"/>
    <p:sldId id="535" r:id="rId11"/>
    <p:sldId id="414" r:id="rId12"/>
    <p:sldId id="322" r:id="rId13"/>
    <p:sldId id="538" r:id="rId14"/>
    <p:sldId id="451" r:id="rId15"/>
    <p:sldId id="534" r:id="rId16"/>
    <p:sldId id="533" r:id="rId17"/>
    <p:sldId id="332" r:id="rId18"/>
    <p:sldId id="333" r:id="rId19"/>
    <p:sldId id="331" r:id="rId20"/>
    <p:sldId id="320" r:id="rId21"/>
    <p:sldId id="500" r:id="rId22"/>
    <p:sldId id="501" r:id="rId23"/>
    <p:sldId id="502" r:id="rId24"/>
    <p:sldId id="511" r:id="rId25"/>
    <p:sldId id="512" r:id="rId26"/>
    <p:sldId id="528" r:id="rId27"/>
    <p:sldId id="545" r:id="rId28"/>
    <p:sldId id="263" r:id="rId29"/>
    <p:sldId id="510" r:id="rId30"/>
    <p:sldId id="509" r:id="rId31"/>
    <p:sldId id="262" r:id="rId32"/>
    <p:sldId id="378" r:id="rId33"/>
    <p:sldId id="264" r:id="rId34"/>
    <p:sldId id="482" r:id="rId35"/>
    <p:sldId id="484" r:id="rId36"/>
    <p:sldId id="485" r:id="rId37"/>
    <p:sldId id="486" r:id="rId38"/>
    <p:sldId id="487" r:id="rId39"/>
    <p:sldId id="418" r:id="rId40"/>
    <p:sldId id="381" r:id="rId41"/>
    <p:sldId id="382" r:id="rId42"/>
    <p:sldId id="459" r:id="rId43"/>
    <p:sldId id="480" r:id="rId44"/>
    <p:sldId id="380" r:id="rId45"/>
    <p:sldId id="399" r:id="rId46"/>
    <p:sldId id="537" r:id="rId47"/>
    <p:sldId id="548" r:id="rId48"/>
    <p:sldId id="462" r:id="rId49"/>
    <p:sldId id="400" r:id="rId50"/>
    <p:sldId id="335" r:id="rId51"/>
    <p:sldId id="507" r:id="rId52"/>
    <p:sldId id="401" r:id="rId53"/>
    <p:sldId id="406" r:id="rId54"/>
    <p:sldId id="448" r:id="rId55"/>
    <p:sldId id="439" r:id="rId56"/>
    <p:sldId id="449" r:id="rId57"/>
    <p:sldId id="405" r:id="rId58"/>
    <p:sldId id="417" r:id="rId59"/>
    <p:sldId id="428" r:id="rId60"/>
    <p:sldId id="416" r:id="rId61"/>
    <p:sldId id="514" r:id="rId62"/>
    <p:sldId id="513" r:id="rId63"/>
    <p:sldId id="404" r:id="rId64"/>
    <p:sldId id="443" r:id="rId65"/>
    <p:sldId id="515" r:id="rId66"/>
    <p:sldId id="444" r:id="rId67"/>
    <p:sldId id="516" r:id="rId68"/>
    <p:sldId id="445" r:id="rId69"/>
    <p:sldId id="446" r:id="rId70"/>
    <p:sldId id="503" r:id="rId71"/>
    <p:sldId id="385" r:id="rId72"/>
    <p:sldId id="425" r:id="rId73"/>
    <p:sldId id="426" r:id="rId74"/>
    <p:sldId id="427" r:id="rId75"/>
    <p:sldId id="389" r:id="rId76"/>
    <p:sldId id="430" r:id="rId77"/>
    <p:sldId id="490" r:id="rId78"/>
    <p:sldId id="379" r:id="rId79"/>
    <p:sldId id="435" r:id="rId80"/>
    <p:sldId id="489" r:id="rId81"/>
    <p:sldId id="390" r:id="rId82"/>
    <p:sldId id="488" r:id="rId83"/>
    <p:sldId id="431" r:id="rId84"/>
    <p:sldId id="432" r:id="rId85"/>
    <p:sldId id="433" r:id="rId86"/>
    <p:sldId id="542" r:id="rId87"/>
    <p:sldId id="344" r:id="rId88"/>
    <p:sldId id="345" r:id="rId89"/>
    <p:sldId id="346" r:id="rId90"/>
    <p:sldId id="347" r:id="rId91"/>
    <p:sldId id="348" r:id="rId92"/>
    <p:sldId id="349" r:id="rId93"/>
    <p:sldId id="544" r:id="rId94"/>
    <p:sldId id="540" r:id="rId95"/>
    <p:sldId id="541" r:id="rId96"/>
    <p:sldId id="539" r:id="rId97"/>
    <p:sldId id="350" r:id="rId98"/>
    <p:sldId id="492" r:id="rId99"/>
    <p:sldId id="410" r:id="rId100"/>
    <p:sldId id="491" r:id="rId101"/>
    <p:sldId id="342" r:id="rId102"/>
    <p:sldId id="336" r:id="rId103"/>
    <p:sldId id="352" r:id="rId104"/>
    <p:sldId id="455" r:id="rId105"/>
    <p:sldId id="343" r:id="rId106"/>
    <p:sldId id="546" r:id="rId107"/>
    <p:sldId id="354" r:id="rId108"/>
    <p:sldId id="531" r:id="rId109"/>
    <p:sldId id="530" r:id="rId110"/>
    <p:sldId id="358" r:id="rId111"/>
    <p:sldId id="456" r:id="rId112"/>
    <p:sldId id="547" r:id="rId113"/>
    <p:sldId id="497" r:id="rId114"/>
    <p:sldId id="498" r:id="rId115"/>
    <p:sldId id="360" r:id="rId116"/>
    <p:sldId id="506" r:id="rId117"/>
    <p:sldId id="409" r:id="rId118"/>
    <p:sldId id="356" r:id="rId119"/>
    <p:sldId id="457" r:id="rId120"/>
    <p:sldId id="411" r:id="rId121"/>
    <p:sldId id="412" r:id="rId122"/>
    <p:sldId id="504" r:id="rId123"/>
    <p:sldId id="436" r:id="rId124"/>
    <p:sldId id="458" r:id="rId125"/>
    <p:sldId id="465" r:id="rId126"/>
    <p:sldId id="464" r:id="rId127"/>
    <p:sldId id="364" r:id="rId128"/>
    <p:sldId id="470" r:id="rId129"/>
    <p:sldId id="468" r:id="rId130"/>
    <p:sldId id="469" r:id="rId131"/>
    <p:sldId id="473" r:id="rId132"/>
    <p:sldId id="493" r:id="rId133"/>
    <p:sldId id="478" r:id="rId134"/>
    <p:sldId id="472" r:id="rId135"/>
    <p:sldId id="494" r:id="rId136"/>
    <p:sldId id="517" r:id="rId137"/>
    <p:sldId id="518" r:id="rId138"/>
    <p:sldId id="519" r:id="rId139"/>
    <p:sldId id="526" r:id="rId140"/>
    <p:sldId id="527" r:id="rId141"/>
    <p:sldId id="467" r:id="rId142"/>
    <p:sldId id="520" r:id="rId143"/>
    <p:sldId id="521" r:id="rId144"/>
    <p:sldId id="524" r:id="rId145"/>
    <p:sldId id="523" r:id="rId146"/>
    <p:sldId id="479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Green" initials="AG" lastIdx="1" clrIdx="0">
    <p:extLst>
      <p:ext uri="{19B8F6BF-5375-455C-9EA6-DF929625EA0E}">
        <p15:presenceInfo xmlns:p15="http://schemas.microsoft.com/office/powerpoint/2012/main" userId="d2c18062c8d5c6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47" autoAdjust="0"/>
    <p:restoredTop sz="85160" autoAdjust="0"/>
  </p:normalViewPr>
  <p:slideViewPr>
    <p:cSldViewPr snapToGrid="0">
      <p:cViewPr varScale="1">
        <p:scale>
          <a:sx n="65" d="100"/>
          <a:sy n="65" d="100"/>
        </p:scale>
        <p:origin x="52" y="17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99144"/>
    </p:cViewPr>
  </p:sorterViewPr>
  <p:notesViewPr>
    <p:cSldViewPr snapToGrid="0">
      <p:cViewPr varScale="1">
        <p:scale>
          <a:sx n="120" d="100"/>
          <a:sy n="120" d="100"/>
        </p:scale>
        <p:origin x="-1148" y="-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6DC5A-1041-4980-A9E8-CC027A955763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6A8DC-4A52-4C1F-8454-75361A548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1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33:30.10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6048" units="cm"/>
      <inkml:brushProperty name="height" value="0.06048" units="cm"/>
      <inkml:brushProperty name="color" value="#FFFFFF"/>
    </inkml:brush>
    <inkml:brush xml:id="br2">
      <inkml:brushProperty name="width" value="0.02" units="cm"/>
      <inkml:brushProperty name="height" value="0.02" units="cm"/>
      <inkml:brushProperty name="color" value="#FFFFFF"/>
    </inkml:brush>
    <inkml:brush xml:id="br3">
      <inkml:brushProperty name="width" value="0.01512" units="cm"/>
      <inkml:brushProperty name="height" value="0.01512" units="cm"/>
      <inkml:brushProperty name="color" value="#FFFFFF"/>
    </inkml:brush>
  </inkml:definitions>
  <inkml:trace contextRef="#ctx0" brushRef="#br0">4405 1964 10752,'-3'0'4032,"-6"0"-2177,4 0-2174,5 4 702,-4-4-415,0 0-64,0 5-32,-1-5 97,1 5-1,-9-5-128,4 0-32,-3 0 0,-1 5 64,-4-5-96,-4 5 64,-1-1 160,-8 6 64,0 0 352,0-1 96,0 6-33,-1-1 33,-3-5-288,4 6-128,0 4-64,-4-5-32,8 1 0,0-1 64,1 1-32,2-2-32,3 2-64,3-1 32,3-4 96,2 0 32,3-1 32,4-4 64,2 5 32,6-6 32,-3 1-64,9-5-32,1 5-96,-3-5 32,12 0 0,-7 0 32,5 0-160,4-5 32,6 0 0,-3 1 0,2-1 0,0 0 0,-4 0 0,-1 0 0,4 1 64,-3 4 96,-5 0-64,1 0-64,-5 0 0,0 0 32,-5 0-32,1 0 64,-5 0 0,-4 4 32,0-4-64,-4 0-64,-9 0 32,5 5 32,-5 0 32,-4-5 32,-1 5-64,-4 0 32,4-5-64,-11 9 64,3-4-128,-4 4 0,4 1 32,5-5 0,4-1 0,-5 1 64,10 0-96,0 0-64,2 0-96,6-5 32,1 0 96,6 0 32,1 0 32,6 0 0,2-5 0,0 5 0,5-5-96,9 0 64,-4 0 96,4 1 96,-5-1-64,4 0 0,1 0-32,0-4 32,-1 4-128,2-4 0,-1-1 32,-4 5 64,-1-4 32,-4 4 96,-4 0-96,-1 5 0,2-5-96,-2 0-32,-3 5 32,-4-4 0,3 4 64,-4 0 32,5-5-32,-5 5-64,0 0 96,5 0 128,-4-5-160,3 5-32,0 0-32,1-5 0,3 5 0,-3-5 64,0 5-96,-1-5-64,-3 5 128,4-4 96,-6 4-32,2 0-64,-1 0 0,-4 0-32,4 0 0,-4 0 64,0 0-96,0 4 0,0-4 96,0 5 32,-4-5-128,4 0 32,0 5 0,-4-5 0,4 0 0,-5 5 64,2-5-32,-2 0 64,5 0-128,-4 0 0,4 0-32,-5 0 0,1 0 64,4 0 64,0 0-32,-4 0-32,4 0 32,-4 0 32,4 0-96,0 0 0,0 0 32,-5 0 64,5 0-96,0 5-64,0-5-32,0 0 96,0 0 0,0 0 32,0 0 0,-4 0 0,4 0 0,0 0 64,0 0-32,0 0-32,0 5 32,0-5-32,0 0-96,0 4 64,0-4 32,0 5 64,0-5-32,0 5-96,0 0 32,0 0 32,0-1 0,0-4 0,0 5 0,0 0 64,0-5-32,0 5 64,0-5-64,0 0-32,0 5-64,0-5 32,0 4-32,0-4 0,0 0 128,0 0 32,0 0-128,0 5-32,0-5 96,0 5 32,0-5 0,0 0-64,0 0 32,0 0 32,0 0-32,0 0-32,0 0 32,0 0-32,0 0 0,0 0 64,0 0-32,0 0-32,0 0 32,0 0-32,0 0-96,-5 0 64,5 0 32,0 0 64,-3 0-96,3 0-64,0 0 128,0 0 32,0 0 0,0 0-64,0 0 32,0 0-32,0 0 0,0 0 0,0 0 0,0 0 0,-5 0-96,5 0 64,0 0 32,0 0 0,0 0 0,0 0 64,0 0-32,0 0-32,0 0-64,0 0 32,0 0 32,0 0 64,0 0-32,0 0-32,0 0 32,0 0-32,-4 0 0,4 0 0,0 4-96,0-4 64,0 5 32,0-5 0,0 5 64,0-5 32,0 5-128,0-5-32,0 5 32,0-5 64,0 4-64,4-4 0,-4 0 32,0 5 64,0-5-32,0 5-32,0-5 32,0 5-32,0-5 0,0 5 0,5-5-96,-5 4 64,0-4 32,0 5 0,3-5 0,-3 5 64,0-5-32,5 0-32,-5 5 32,0-5-32,0 5 64,0-1 96,0-4-224,0 5 0,0 0 0,0-5 32,4 3 96,-4 3-32,0-6-32,5 0 32,-5 5-32,0-5 0,0 0 64,4 5-96,-4-5-64,0 0 64,4 5 0,-4-5 96,0 0 32,0 3-128,0-3-32,0 6 96,0-6 32,4 5-96,-4-5 32,0 5-64,0-5 0,0 5 128,0-5 96,0 4-224,0-4 0,0 5 0,0-5 96,0 5 0,0-5-32,0 5-64,0 0 32,0-1 96,0 1 32,0 0 32,0 0 0,0-5-64,0 5-64,0-5 96,0 5 0,0-5-128,0 0 32,0 4 64,0-4 32,0 0-32,0 0-64,0 0 32,0 0-32,-4 0 0,4 0 0,0 5 64,0-5 32,0 0-32,0 0-64,-4 0-64,4 0-32,0 0 128,0 0 32,0 3 0,0-3-64,0 0 32,0 0-32,0 5 0,0-5 0,0 0 0,0 0 64,0 6-96,0-6-64,0 0-32,0 0 96,0 5 128,0-5 96,4 0-160,-4 0 0,0 5-32,0-5 64,0 0-96,0 0 0,0 0 96,0 0 32,0 0-32,0 0 32,0 0-64,0 0 64,0 0 0,0 0 32,0 0-160,0 0-32,0 0 96,0 0 32,0 0 0,0 0 32,0 0-64,-4-5 64,4 5 0,0-5 32,-4-1 0,4 6 64,-5-5-96,5 2-64,-4-2 0,4 1-32,0-1-96,-5-5 64,5 5 32,0 0 64,-3 1-32,3-1 64,0 0-64,-5 0 64,5 0-128,0 1 0,-4 4 32,4-5 0,0 0-96,0 0 64,0 5-32,0-6-64,0 6 160,-5-3 32,5 3 0,0 0-64,0 0-64,0-5 32,0 5 32,-4 0 64,0-5-32,4 5-32,-4 0 96,4 0-128,0-5-64,-5 5 64,5 0 0,0 0 32,0 0 64,0 0-96,0 0-64,0 0 64,0 0 0,0 0-64,0 0 64,0 0 32,0 0 64,0 0-192,5 5 96,-1-5 64,-4 0-64,4 5-64,0-5 128,-4 5 32,5-5-96,-5 3 32,4 3 0,-4-6 0,0 5 64,5 0 32,-2 0-128,-3-5-32,5 4 96,-5 1 32,4 0 0,1 0-128,-5 0-32,0-1 64,4 1 0,-4 0 96,0 0 32,0 0-128,0 0-32,0-1 96,0-4 32,0 5-96,0-2-32,0 2 96,0 1 32,0-1 0,0 0-64,0-2-64,0-3-32,4 5 64,-4-5 64,0 6-64,0-1 0,0-5 32,0 5 64,0-5-32,0 5-32,0-5 32,0 0 32,0 3-96,4-3 0,-4 0-32,0 0 0,0 6 128,5-6 32,-5 0-32,0 5 32,0-5-128,0 0-64,0 0 64,0 5 0,4-5 32,-4 5 64,0-5-96,0 0 0,0 0 32,5 3 64,-5 3-96,0-6-64,0 3 64,0-3 64,0 0 64,3 0-32,-3 0-64,0 5 32,0 0-128,0-5 64,0 0 32,0 5 64,0-5-32,0 0 64,0 0-128,0 6-64,0-3 64,0-3 64,0 0 0,0 0-32,0 5 32,0-5-32,0 0 0,0 5 64,0-5-96,0 5 0,0-5 32,0 0 64,0 6-96,0-1-64,0-5 64,0 3 64,0-3-64,0 5-64,0-5 64,0 5 64,0-5 0,0 0 64,0 0-64,0 6-32,0-6 32,-3 5-32,3-5 0,0 3 64,0-3-96,0 0 0,0 5 32,0-5 64,0 0-96,0 0 0,0 4 32,0-4 0,-5 0 0,5 0 0,0 0 0,0 0 64,0 0-32,0 0 64,0 0-64,0-4-32,0 4 32,0 0 32,0-5-96,-4 5-64,4-3 64,0 3 64,0-5 64,0-1 32,0 6-160,0-5 32,0 0-64,0 2 0,0-2 128,0-1 32,0 1-32,0 0-64,0 0 32,0-4-32,0-1 0,0 5 64,0-4-96,0 6 0,0-2 32,0 0 0,0 5-96,0-5 64,0-1 32,0 6 64,0 0-96,0 0 0,0 0 32,0 0 64,0 0-96,0 0-64,0-3 64,0 3 0,0 0 32,0 0 64,0 0-32,0 0 64,0 0-64,0 0-32,0 0-64,0 0 32,0 0 32,0 0 64,0 0-32,0 0-32,0 0-64,0 0 32,0 0 96,0 0 32,0-5-128,0 5 32,0 0 0,0 0 0,0 0-96,-5 0 0,5 0 128,0 5 96,0-5-192,-4 0 0,4 0 64,0 3 64,0-3-96,0 0 32,0 0-64,0 6 0,-4-6 0,4 5 0,0-5 64,0 10 64,0-10-32,0 9 64,0-6-128,0 2 0,-4 0-32,4-5 0,0 5 128,0 1 32,0-3-128,0-3 32,0 5 0,0-5 0,0 5 0,0-5 0,0 5 0,0-5 0,0 6 0,0-1 0,0-5-96,0 0 64,0 3 32,0-3 64,0 5-32,0-5-32,0 0 32,0 5-32,4-5 0,-4 6 0,0-6 0,0 5 0,0-2 0,0-3 0,0 5 0,0-1 0,4-4 0,-4 5 0,0 0 0,0-5-96,0 0 64,0 5 32,0-5 64,4 5-96,-4-5 0,0 6 32,0-6 0,5 3 0,-5-3 0,0 5 0,0-5 64,0 5-96,4-5 0,-4 5 96,0-5 32,0 6-32,0-6-64,5 3-64,-5-3-32,0 5 64,0-5 0,0 5 32,3-5 64,-3 5-32,0-5 64,0 0-128,0 0 0,0 0 32,0 6 0,0-6 0,0 0 0,0 0 0,0 0 64,0 0-32,0 0-32,0 0 32,0 3-32,0 2-96,0-5 64,0 0 32,0 0 64,0 5-32,0-5 64,0 0-128,0 5 0,0-5 32,0 6 0,-3-6 0,3 0 64,0 3-96,0-3-64,-5 5 64,5 0 128,0-1-96,-4 1-64,4 0 96,0 0 32,0-5 0,0 5-64,-5-5 32,5 4-32,0-4 0,-4 5 0,4-5-96,0 5 64,0-5-32,0 5 0,0-5 64,0 0 0,0 0 0,0 5 64,0-5-32,0 0 64,0 4-128,0-4 0,0 0-32,0 0 0,0 5 128,0-5 96,0 0-128,0 0-32,0 0-64,0 5-64,0-5 96,0 0 64,0 5 64,0-5 32,0 0-160,0 0 32,0 0-64,0 5-64,0-5 160,0 4 32,0-4 0,0 5-64,0-5-64,0 0-32,0 9 192,0-9-128,0 5 32,0-5 0,0 5 64,0 0-96,0-5 0,0 5 32,0-1 64,4-4-96,-4 5 0,0 0 32,0-5 64,0 5-96,0-5 0,0 5 32,0-5 0,5 4 0,-5 1 0,0-5 0,0 5 0,0-5 0,0 5 0,0 0 64,0 0-32,0-5-32,0 4-64,0-4-32,4 5 128,-4-5 32,0 5 0,0-5-64,0 5-64,0 0 32,5-5 32,-5 0 0,0 4-96,3-4 64,-3 5 96,0-5 32,5 4-32,-5 1-64,0 0 32,0 0-32,0 0-96,0-5 0,0 5 64,0-5 64,0 4-64,0 1 0,0-5 32,0 5 64,0-5-96,0 5 0,0-5 96,0 5 32,0-5-128,0 4 32,-5 1 0,5-5 64,0 5-32,-3-5-32,3 5 32,-5-5-32,5 5 0,0-1 0,-4 1 0,4-1 64,0 1-96,-5 0 0,5 0 32,-4 0 0,4 0-96,-4-1 64,4 1 32,-4 0 64,4 0-96,-5 0 0,5-1 32,0-4 0,-4 5 0,4 0 64,0 0-96,0 0 0,-5-5 32,5 4 64,0 1-96,-3 0-64,3-1 64,0-4 0,-5 5 32,5 0 0,0-5 64,-4 5 32,4-5-32,0 5-64,0-1 32,0 1-32,-5 0-96,5 0 64,0-5 32,-4 5 0,0-1 64,0-4 32,4 5-128,-5-5-32,5 5 32,-3-5 0,3 5 32,-5-5 0,1 5 64,4-1-32,-5-4-32,5 5 32,-4-5-32,4 5-96,0 0 64,0-5-32,-4 5 0,4-5 64,0 4 0,-4-4 64,4 5 32,0-5-128,-5 5-32,5-1 32,0-4 64,-4 10-64,4-10 0,0 5 96,-5 0-96,5-1 0,0 1 32,-3-5 0,3 5 0,0-5 0,0 5 0,-5 0 64,5-5-96,0 4 0,-4-4 32,4 0 0,0 5 64,-5-5 32,5 5-128,0-5 32,-4 0-64,0 0 0,4 0 64,0 5 64,-4-5-32,-1 0 64,1 0-64,-1 0-32,5 0 32,-4 0-32,0 0-160,0 0 32,0 0 64,0 5 96,-1-5-64,-4 0 0,6 0 32,-2 0 64,1 0-96,-5 0 0,4 5 32,-3-5 0,-1 0 0,1 0 64,0 0-96,4 4 0,-5-4-32,4 0 0,-3 0 0,4 0 0,-1 5 64,0-5 64,0 0-96,2 0 0,-6 0 32,4 4 0,5-4 64,-8 0 32,4 0-128,-1 0-32,5 0 32,-9 0 64,6 0-64,-2 0-64,1 0 64,0 0 0,0 0 96,-1 0-96,1 0-64,-1 0 128,2 0 32,-2 0-96,1 0-32,-1 0 32,1 0 64,0 0-64,0 0 0,-1 0-32,1 0-64,-1 0 96,2 0 0,-6 0 96,6 0 32,-2 0-128,-4 0 32,4 0-64,2 0 0,-2 0 64,1 0 64,4 0-32,-5 0 64,1 0-128,4 0 0,-3 0-32,-2 0 0,5 0 64,-5-4 64,1 4-192,4 0 32,-5 0-32,5-5 64,-3 5 32,3 0 32,0 0 0,-5 0 64,5 0-96,-4 0 0,4 0-32,0 0 0,0 0-96,0 0 32,0 0 64,0 0 96,0 0-64,0 0 0,0 0 32,4 0 64,-4 0 32,5 0-32,-5 0-64,3 5-64,2-5 32,-1 0 32,1 0 0,3 0-96,1 4 0,0-4 128,3 0 32,-2 0-96,2 0 32,0 0 0,1 0 0,-4 0 64,3 0 96,2 0-64,-6-4-64,1 4 64,3 0 0,-7-5-32,3 5 32,-4 0-128,5 0 0,-4-4 32,3 4 64,-3 0 32,4-5 32,-1 0 0,-3 0 0,4 5-64,-1-5-64,-4 0 32,0 1 32,5 4-32,-5-5 64,1 0-64,3 5-32,-4-5-64,1 0 32,-1-4 32,1 9 64,-2-5-32,2 0-32,-1 0 32,1 5 32,-1-4-32,-4 4-32,4-5-64,0 5 128,0-5 0,0 5-96,1-4-32,-1 4 32,1 0 64,-5-5 0,4 5-32,-4 0 32,4 0-32,-4-5-96,0 5 64,4 0 32,-4 0 64,0 0-32,0 0-32,0 0-64,0 0 32,0 0-736,0 0-384,0-5-800,0 5-384,-4 0-2911</inkml:trace>
  <inkml:trace contextRef="#ctx0" brushRef="#br1" timeOffset="5850">4367 2464 4224,'-5'-9'1568,"2"9"-832,3 0-800,-5-5 352,5 5-192,-4 0-64,-4 0 0,-1 0-32,1-5 416,-1 5 192,0-5-32,5 5 64,-5 0 0,5-3 64,-4 3-96,3 0-64,1 0-224,-1 0-128,1 0-96,4 0-96,-4 0-64,4 0-32,0 0 128,0 0 32,0 0 0,0 0 32,4 3-128,-4-3-64,0 5 64,0-5 0,4 5 160,-4 0 64,0-5 64,5 6 0,-5-3-64,0-3-32,4 5-192,-4 0 32,0 0 0,5-5 0,-5 6 64,0-6 96,0 3 128,0-3 64,0 5-160,0-5-128,0 5-32,0 0-32,0-5 0,0 6 64,0-6-32,0 8-32,0-3 32,0 4 32,0-4-96,0 0 0,0 0 32,0-1 64,0-4 32,0 5 32,0 0 0,0-5 0,0 5 0,0-5 0,0 5-64,0-5 32,0 4-64,0-4 64,0 5-128,0-5 0,0 0-32,0 5 0,0-5 128,0 0 96,0 0 0,0 0 0,0 0-96,0 5 32,0-5-128,0 0 0,0 5 32,0-5 64,0 0-32,0 0 64,0 0-128,0 4-64,0-4 128,0 0 32,0 0 0,0 5-64,0 0 32,0-5-128,0 10 64,0-6 32,0 1 0,0 0 64,0-5-32,0 4-32,0-4 32,0 5-32,0-5-96,0 0 64,0 5 160,0-5 63,0 0-159,0 0-64,0 5 0,0 0 0,0-5 32,0 4 0,0-4 0,0 0 64,0 5-32,0 0 64,0-5-64,0 5 64,0-5-128,0 5 0,0-5 96,0 0 32,0 4-128,0 1-32,0-5 32,0 5 64,0-5 128,0 5 64,0-5-32,0 5 32,0-5-192,0 0-32,0 0 0,0 5 0,0-5-96,0 0 64,0 0 32,0 4 0,0 1 0,0-1 64,0 1-32,0-5 64,0 10-64,0-10-96,0 5 32,0-1 96,0-4 32,0 5-32,0-5-64,0 5 32,0-5-32,0 0-96,0 0 64,0 5 32,0-5 0,0 0 64,0 5 32,0-5-128,0 0 32,0 0 0,0 0 64,0 5-96,0-5 0,0 0 32,0 4 0,0-4 0,0 0 64,0 0-32,0 5-32,0-5 32,0 0 32,0 5-192,0-5 32,0 0 32,0 5 96,0-5 64,3 0 96,-3 5-96,0-5-64,0 0 0,0 4-32,0-4-96,0 0 0,5 0-32,-5 5 0,0-5 160,0 0 96,0 5-96,0-5-96,0 0 32,0 0 64,0 0-64,0 5 0,0 0 32,0-5 64,0 4-96,0 1-64,0-5 64,0 5 0,0-5 160,4 4 64,-4-4-224,0 5-32,0 0 64,0-5 64,0 0 0,0 5-64,0-5-64,0 0-32,0 5 64,0-5 0,0 0 96,0 4 96,0-4-128,0 0-96,0 0 96,0 0 96,0 5-96,0-5-32,0 0 0,0 5 0,0-5 0,0 5 0,0-5 0,-4 0 0,4 0 0,0 5 0,0-5 0,0 0 0,0 4 0,0-4 0,0 0 0,0 0 64,0 0-32,0 5-32,0-5 32,0 5 32,0-5-96,0 5 0,0-5 32,0 5 0,0-5 64,0 4 32,0-4 32,0 5 0,0-5-64,0 5 32,0-5-64,0 0 64,0 0-128,0 4 0,0 6 96,0-5-32,0 0-32,0-1 32,0 1-128,0-5 64,0 5 96,0-5 96,0 5-64,0-5-64,0 5-96,0-5-32,0 0 64,0 4 64,0-4 0,0 0-32,0 0 32,0 5 32,0-5-32,0 5-32,0-5-64,0 0 32,0 5 32,0-5 0,0 0 64,4 5 32,-4-5-128,0 0 32,0 4 0,0 1 64,0-5-96,0 5 0,0-5 32,0 0 0,0 5 0,0-5 64,0 0-96,0 5 0,0-1 96,0 1-32,0 0-32,0-1 32,0 1 32,0 0-96,0-5 0,0 5 32,0 0 0,0-5 64,0 4 32,0 1-32,0-5-64,0 5-64,0-5 32,0 5-32,0-5 0,0 5 64,0-5 64,0 4-32,0 1 64,0-5-64,0 5-32,0-5-64,0 5 32,0-5-32,0 0 0,0 5 64,0-5 64,0 5-32,0-1-32,0-4-64,0 5 32,0-5 32,0 4 64,0-4-32,0 0-32,5 0-544,-5 0-288,0 0-3231</inkml:trace>
  <inkml:trace contextRef="#ctx0" brushRef="#br2" timeOffset="-13294">4036 2309 9728,'0'-10'3680,"0"5"-1984,0-4-1824,0 9 576,0-5-192,-4 0 0,4 0-224,-8 0-64,3 5 0,-12 0-288,0 0-32,1 5 192,-3-5 64,-2 10 448,1-5 224,-2-1 127,8 1 65,2-5-64,7 0 32,5-5-416,10-4-192,-3-6 0,12 1-32,2-10-128,4 10 32,1-10-64,-5 5 0,1 4 128,-5 6 32,0-1-32,-9 1 32,-8 13 640,-8 1-320,-1 10-64,1-1-64,0 0 32,-6 1-160,2-1-96,3 1-128,0-1 32,6-5 32,6-4-96,1-5 64,1 0 32,-1-5 64,1 0-32,-2 5 64,2-4 64,-5 4 128,-5 0-64,-3 4 32,-1 1-224,2 5-32,-3-5 0,-2 4 0,3-4 0,4 5 0,1-10-96,4 4 64,0-4 32,4-4 64,5-1-32,4-5 64,4-4-128,-4-1 0,4 6 32,-7 0 64,-3-1 32,-2 5 96,-5 0-160,-5 5-32,-12 10 0,0-5 0,-4 9 0,4 0 64,-4 1 96,4-6 128,7 1-128,6-1-96,4-9 32,4 0 64,13-4-64,9-6 0,1-4-32,2-6 32,5 2-128,-4 3-64,-4 1 128,-3 4 32,-11 1 64,-4 4 0,-8 5-64,-8 0-64,-4 14 32,-11 1 32,-3 4-96,-9 0 0,1 9-32,0-8-64,4 4 160,0-10 32,9 1 0,-1-6 32,10-5-64,3 1-32,4-10 32,5 1-32,5-5-96,-1-1 64,9 0 96,-4-4 32,0 4-32,-1 1-64,-4-1 96,-8 10-64,-1 0-96,-2 5-32,-3 4 64,-2 1-64,3 0 32,4-1 0,-2-4 0,7 5 0,7-10 0,2 0 64,8-10 64,5 1-32,4-6 64,3 1-64,2-1-32,-5 1 96,0-1 0,-10 1-32,-3 10-64,-5-1 96,-8 0 0,-4 10-32,-4 0-64,-14 9-64,-4-5 32,5 6-32,-4-1 0,7-4 64,-2-6 64,6 1 32,6-5 32,3 0-64,1-9 32,4-1-64,4 0-32,6-4 32,-7 0-32,1 0 0,-4 4 64,5 5-32,-5-4-32,-9 4-192,6 5-128,-11 0 96,6 5 64,-6-1 0,2 6 32,3-5 96,9-5 64,0 5 0,4-5-32,9-5 96,5 0 64,4-5-64,-1 1 0,4 4-96,-4-5-32,-4 6 96,-3-1 32,-14 10 160,-14-1-128,2 11-64,-10-1 160,1 5 160,-1 0-128,5-4 0,5-1-128,3-4-96,0-6 0,9-4-32,9-4-160,0-1-32,-1-14-1120,6-1-416,-7-8-2272,3-1-1023,-3-4-353</inkml:trace>
  <inkml:trace contextRef="#ctx0" brushRef="#br1" timeOffset="22708">3984 2275 4736,'5'-5'1760,"-5"5"-960,3 0-864,-3 0 288,0 0-96,0 0 0,5 0 288,-5-5 96,0 5-224,0 0 320,0 0 224,0 0-256,0 5 0,-5 0-320,2-5-96,3 9-32,-5-4 0,5 0 64,-3 0 32,3-1 160,-5 1 96,1 5-128,-1-5-32,5 4 0,-4-4 32,0 0 32,0 0 0,-1-5-192,1 4-64,4 1 0,-5 0 0,1-2-64,4-3 32,-4 6-64,0-6 63,4 5-63,-5 0 64,5-5 0,-4 5 32,4-5-64,-5 4 32,5-4-64,-3 5 64,3-5-64,-5 5 64,2 5 64,3-6 0,-5 1-96,5-5-32,-4 5 0,4 0 32,0-5-32,0 5 64,-5-5-128,5 5-64,-4-1 192,4-4-64,0 0 0,0 0 0,-5 0 32,5 0 32,0 0 96,0 5-160,0-5-32,0 0 0,0 0 64,0 0-32,0 0-32,0 0-64,-3 0 32,3 3 32,0-3 0,0 5 0,0-5 64,0 0 32,0 0 32,0 6-64,0-1-64,0-5-64,0 5-32,-5-5 64,5 3 0,0 2 96,0-5 32,0 6-32,-4-1 32,4-5 0,0 5 32,0-5-64,0 5 32,0-2-64,-5-3 64,5 0-64,0 6 64,0-6-64,0 0-32,0 3-64,-4-3 32,4 0 160,0 0 160,0 0-224,0 5-96,0-5 0,0 0 0,0 0 32,0 5 0,0-5 0,0 0 0,0 5 0,0 1 0,0-6 0,0 3 0,0-3 0,0 5 0,0 0 0,0-5 64,0 0 32,0 0-128,0 0 32,0 5 0,0-5 64,0 0-96,0 0-64,0 0 128,0 0 96,0 0-96,0 0-32,0 0 0,0 0 0,0 0 64,0 0 32,0 0 160,0 0 96,0 0-128,4-5-64,-4 5 0,0-5-32,0 0-64,5 2-64,-5 3 32,0-6-128,0 1 64,4-5 32,-4 7 0,5-3 64,-2 3 32,2-7-128,-5 5 32,4-1 64,1-2 96,-5 3-64,0 0-64,4-1-96,-4-2 32,5 3 32,-5-4 64,3 4-32,2 0-32,-5-5 32,3 6-32,2-1 0,-5 0 0,0 0 0,4 0 0,-4 1-96,0 4 64,5-5 32,-5 5 64,0 0-32,0-5 64,0 5-128,0 0 0,0 0 32,4 0 0,-4 0 0,0 0 0,0 0 0,0 0 64,0 0-192,0 0 32,0 0 96,0 0 64,0 0-96,0 0 32,0 0-64,0 5 0,0-5 64,0 0 64,0 0-96,0 5 0,0-5 96,0 4 32,0-4-32,0 5-64,-4-5-64,4 5-32,0 0 128,0-5 32,0 5-96,-5-1 32,5 1 0,0 5-96,0-10 64,0 5 32,0 0 64,0-5-96,0 4 0,-4 1 96,4-5 32,0 3-128,0-3 32,-5 5 0,5-5 64,0 6-32,0-1-32,0-5 32,0 0-32,0 5-96,0-5 0,-3 3 128,3-3 32,0 5-96,0-5-32,0 6 96,0-6 32,-5 5 0,5-5-64,0 5 32,0-5-32,0 0-96,0 5 64,0-5-32,0 3 0,0-3 64,0 6 64,0-3-32,0-3 64,-3 0-128,3 5 0,0 0 32,0-5 64,0 11-96,0-11 0,0 3 32,0 2 64,-5-5-96,5 5-64,0-5 192,-4 5-128,4-5-32,0 6 32,0-3 0,-5-3 32,5 0 0,0 5 0,0-5 64,0 0-32,0 0 64,0 5-128,0-5-64,0 5 64,-4-5 64,4 0 0,0 6 64,-5-6-64,5 5-32,-3-5 32,3 0 32,0 3-96,0-3 0,0 0-32,0 0 0,0 0 128,0 0 32,0 5-128,0-5 32,0 0 64,0 0 96,0 0 0,0 0 0,0-5-96,0 5-64,0 0 96,0-3 0,0 3-32,0-5 32,0 5-64,0-6 64,0 6-64,0-5 64,0 0 0,0 0 32,0-4-160,0 4-32,0-5 32,0 7 64,3-8 0,-3-2-32,5 4 32,-1-1-32,-4-1 0,5 3 0,-5-2 64,0-4 32,4 5-128,-4-1 32,0 5 0,5-5-96,-5 6 64,0-1 32,3 0 0,-3 0-96,0 5 64,0-5 32,0 5 64,0-4-32,0 4-32,0-5 96,0 5 0,0 0-128,0 0-32,0-5 32,0 5 0,0 0 32,0 0 0,0 0-96,0 0 64,0 0 32,0 0 64,0 0-96,0 0 0,0 0 96,-3 0 32,3 0-128,0 5 32,-5-5-64,5 5-64,0-5 96,0 4 0,0 1 32,0-5 0,0 5 0,-4 0 0,4 0 0,0 4 0,0-4 0,0 0 64,-5 0-96,5 0 0,0-1 32,0 1 0,0-2-96,-4 2 64,4 6 32,0-11 64,0 5-32,0-2-32,-5 2 32,10 1-32,-10-1-96,5 0 64,0 0 32,0-2 0,0 3 0,0-3 0,0 2 0,0 0 64,0 0-32,0 1-32,0-3-64,0 2 32,0 0 32,0 0 0,0-5 0,0 9 64,0-9-96,0 5 0,0 0 32,0 0 64,5-5-32,-5 6-32,0-1 96,0-2 0,0-3-192,0 5 0,-5-1 32,5-4 32,0 5 96,0 0 32,0 0-128,0 0 32,0-1 0,0-4 0,0 5 0,0 0 0,0-5 0,0 5 0,0 0 0,0-5 64,0 6-96,-3-6 0,3 3 32,0-3 0,0 5 0,0-5 0,0 5 0,0-5 0,0 5 0,0-5 64,0 0-32,0 6-32,0-6-64,0 3 32,0-3 96,0 5 32,0-5-128,0 0-32,0 0 32,-5 0 0,5 4 96,0-4 32,0 0-128,0 0 32,0 5 0,0-5 64,0 0-96,0 0 0,0 5-32,-4-5 0,4 0 128,0 5 32,0 0-128,0-5-32,0 0 32,0 0 0,0 5 32,0-5 0,0 0 0,0 0 64,0 4-32,0-4 64,0 5-64,0-5-32,0 0-64,-5 0 32,5 0 32,0 5 64,0-5-96,0 5 0,0 0 32,0-5 0,0 4 0,0 1 0,0-5-96,0 5 64,0-5 32,0 5 0,0-5 64,0 0 32,0 5-128,0-5-32,0 0 96,0 0 32,0 0-96,0 0-32,0 4 32,0-4 64,0 0 0,0 0 64,0 0-128,0 5 0,0-5 32,0 0 0,0 0 0,0 0 64,0 5-96,0-5 0,0 0 32,0 0 64,0 0-96,0 0 0,0 0 32,0 0 64,0 0-32,0 0-32,0 0-64,0 0-32,0 0 64,0 0 0,0 0 32,0 0 64,0 0-32,0 0-32,0 0 32,0 0-32,5-5 64,-5 5 32,0 0-32,0 0-64,0 0-64,0-5-32,4 5 64,-4 0 0,0-4 32,0 4 0,5 0 0,-5-5 64,0 5-32,3 0-32,-3-5 32,0 0-32,5 0 0,-5 5 0,0-4 0,0 4 0,0 0 0,4-5 0,-4 5 0,0 0 64,0 0-96,0 0 0,0-5 32,0 5 0,0 0 0,5-5 0,-5 5 0,0 0 0,0 0-96,0 0 64,0 0 32,0-5 64,0 5-32,-5 0-32,5-4 32,0 4 32,0 0-96,0 0 0,0 0 32,0 0 64,0-5-96,0 5 0,0 0 32,0 0 64,0-5-96,0 5 0,0 0 32,0 0 0,0 0 0,-4 0 0,4 0 0,0-5 0,0 5 0,0 0 0,0 0 0,0 0 0,0 0 0,0 0 0,0 0 0,0-5 64,0 5-32,0 0-32,-5-5 32,5 5-32,0 0-96,0-4 64,0 4 32,-3 0 64,3 0-32,0-5-32,0 5-64,0 0 32,0 0 32,0 0 64,0 0-96,0 0 0,0 0 32,0 0 0,0 0 0,0 0 0,0 0 0,0 0 0,0 0 0,0 0 0,0 0 0,0 0 0,0 0 64,0 0 32,0 0-128,0 0-32,0 0-64,0 0 96,0 0 64,0 0 64,0 0-128,0 0 32,0 0-64,0 0 0,0 0 64,0 0 0,0 5 0,0-5 0,0 4 0,0-4 64,-5 5-96,5-5 0,0 0 32,0 0 64,0 0-96,0 5 0,0-5 32,0 5 0,-4-5 0,4 5 0,0-5 64,0 0 32,0 5-128,0-5-32,-5 0 32,5 4 64,0 1 0,0-5-32,-4 5 32,4 0 32,0-5-96,0 9 0,0-9-32,0 5 0,0 0 64,-4 0 0,4 0 0,0-5 64,0 4-32,0-4-32,0 5-64,0-5 32,0 5-32,0-1 0,0-4 64,-4 5 64,4-5-32,0 5 64,0-5-64,0 0-32,0 5 32,0-5-32,0 0 0,0 0 0,0 5-96,0-5 64,0 0-32,0 4 0,0-4 64,0 0 0,0 5 64,0-5 32,0 0-128,0 5-32,0-5 32,0 0 64,0 0 0,4 0-32,-4 0-64,0 0 32,0 0 32,4 0 0,-4 0 0,0 0 64,0 0-32,0 0 64,0 0-64,0 0-32,0 0-128,0 0 0,0 0 128,0 0 64,0 0 0,0 5-128,0-5 32,0 0 32,0 0 64,0 0-32,0 0-32,0 0 96,4 0-64,-4 0-32,0 0-64,0 0-32,0 0 128,0 0 32,0 0-96,0 5 32,0-5 0,0 0 64,0 0-96,0 0-64,0 4 64,0-8 64,0 4-64,5 0 0,-5 0 96,0 0 32,0 0-192,0 0 0,0 4 32,0-4 96,0 5 0,0-5 64,0 0-64,0 0-32,0 5 32,0-5 32,0 0-96,0 0 0,0 5 32,0-5 64,-5 5-32,5-5-32,0 4-64,-4-4 32,4 5 32,0 0 64,0-5-32,0 4-32,0-4 32,0 5-32,0-5 0,0 5 0,-4-5-96,4 5 0,0-5 128,0 5 32,0-5-96,0 4 32,0-4-64,0 0 0,0 5 64,0-5 0,0 5 0,0-5 0,0 5 0,0-5 64,0 5-96,0-5 0,0 4 32,0-4 64,0 5-96,0-5 0,0 5 96,0-5 32,4 0-32,-4 5-64,0-5 32,0 5-32,0-5-96,0 4 0,0 1 64,0 0 0,0-5 32,0 4 0,0 1 64,0-5-96,0 5 0,4-5 96,-4 5 32,0-5-128,0 5-32,5-5 32,-5 0 64,0 4-64,0-4 0,0 0 32,0 5 0,4-5 0,-4 0 0,0 5-96,0-5 64,0 0 32,0 5 64,0-5-32,0 5-32,0-5 32,0 0-32,0 4 0,5-4 64,-5 5-96,0-5 0,0 5 32,0-5 0,0 0 0,0 4 0,3-4 64,-3 0-96,0 5 0,0-5 160,0 5-64,0-5-32,0 5 0,0 0-32,0-1-96,0-4 0,0 5 64,0-5 64,0 5 0,0 0 64,0-5-128,-3 5-64,3-5 64,0 4 64,0 1-64,0-5 0,0 5 32,0-5 0,0 5 0,0 0 64,0-5-32,0 4 64,0 1-128,0 0 0,0-5 32,0 4 0,0 1 0,0-5 64,0 5-96,0-5 0,0 5 32,0-5 64,-5 5-96,5-5 0,0 4 96,0-4 32,0 0-128,0 0 32,0 0 0,0 5 0,0-5 0,0 0 0,0 0 0,0 0 0,0 0 0,0 0 0,0 5 0,0-5 0,0 0 0,0 5 0,0 0-96,0-5 64,-4 4 32,4-4 64,0 0-96,0 5 0,0 0 96,0-5-32,0 5-32,0-5 32,0 0-32,0 0-96,0 0 64,0 0-32,0 0 0,0 0 64,0 5 0,0-5 0,4 0 64,-4 5-32,0-5-32,0 0-64,0 0 32,5 4 96,-5-4 32,0 0-128,3 0-32,-3 0-64,0 5 96,5-5 64,-1 0 0,-4 4 64,5-4-128,-5 0 0,0 0 32,0 5 0,4-5 0,-4 0 64,0 0-96,5 0-64,-5 0 64,0 0 64,0 0 64,0 0 32,0 5-160,0-5 32,0 0-64,0 0 0,3 0 64,-3 0 64,0 0-32,0 0-32,0 0 32,5 0 32,-5 0-96,0 0 0,0 0-32,0 0 0,3 0 128,-3-5 96,0 5-128,0 0-96,5 0 96,-5-5 32,0 5-96,0-4 32,0 4 0,0-5 64,0 5-96,0 0 0,0-4 96,0 4 32,0 0-32,0 0-64,0-5-64,0 0 32,0 5 32,0-5 0,0 5 0,0 0 0,0-5-96,0 5 64,0-5 96,0 5 32,0-4-32,-5 4 32,5 0-128,0-5-64,-3 5 64,3 0 0,0 0 96,0-5 32,-5 5-128,5 0 32,0-5-64,0 5 0,0 0 64,-3 0 0,3-5 0,0 5 64,-5 0-32,5 0 64,-4 0-224,4 0 96,0 0 64,-5 0 0,5 0 64,-4 0-128,4 0-64,0 0 64,0 0 0,-5 0 32,5 0 0,0-4 0,0 4 0,-3 0 0,3 0 64,0 0-32,0 0-32,0 0 32,0 0-32,0 0 0,-5 0 0,5 0 0,0 0 0,0 0 0,0 0 0,-4 0-96,4-5 64,0 5-32,-5 0 0,5 0 128,-4-5 32,4 5-128,-4 0 32,4-5 0,-4 5 64,4 0-32,0-5 64,-5 5-128,5-4 0,0 4-32,0 0 0,-4 0 64,4-5 0,0 5 0,0 0 0,0 0-96,0-5 64,0 5 32,4 0 0,-4-4 0,0 4 0,5 0 0,-5 0 64,0-5-32,0 5-32,0 0 32,0-5-32,0 5-96,0-5 64,0 5 96,4-5 32,-4 1-32,0 4-64,0-5 32,0 0 32,0 0-32,0 0 64,0 1 0,0 4-32,0-5-64,0 0 32,0 5-32,0-5 0,0 5 0,0-5-96,0 5 0,0-4 128,0 4 32,0-5 0,0 5 32,0 0 0,0-5 32,0 1-64,0 4 32,0-5-128,0 5 0,0-5 96,0 5 96,0-5-64,0 0-64,0 5 0,-4-4-32,4 4 0,0-10 0,0 5-96,0 5 64,0-5 32,0 1 64,0-1-32,0 0-32,0 1 32,0-1-32,0 0 0,0 0 0,0 0 0,0 1 64,0-1-32,0 0-96,0 0 32,-5 0 32,5 1 64,0-1-32,0 0-32,0 0-64,-4 0 32,4 1 32,0-1 0,0 0 64,-5 5-96,5-9 0,0 4 32,0 0 0,0 0 0,0 1 0,0-1 64,0 5-96,0-5 0,0 0 32,0 0 64,0 1-96,0-1 0,0 5 32,0-5 0,0 5 0,0-5 0,5 5-96,-5-5 64,0 5 32,0-4 64,4 4-32,-4 0-32,0-5 32,0 5-32,5 0 0,-5 0 0,0-5 0,0 5 0,0 0 0,0 0 0,0 0-96,0-4 64,0 4 32,0 0 0,0 0 0,4 0 64,-4 0-96,0 0 0,0 0 32,0-5 64,4 5-32,-4 0-32,0-5 32,0 0-32,0 0 0,0 5 0,0-4 64,4 4-32,-4-5-32,0 5 32,0-5-32,0 5 0,0-5 0,0 5 0,0 0 0,0-5 0,0 5 0,0 0-96,0-4 64,0 4 32,0 0 64,0 0-96,0 0 0,0-5 32,0 5 64,0 0-32,0 0-32,0-5-64,0 5 32,0 0 96,0-5 32,0 5-32,0 0-64,0 0-64,0-5 32,0 5 32,0 0 0,0 0 0,0 0 64,0 0-32,0 0-32,0 0 32,0 0-32,0 0 0,0 0 0,0 0 0,0 0 0,0 0-96,0 0 64,0 0 32,0 0 0,0 0 0,0 0 0,0 0 0,0 0 0,0 0 0,0 0 0,0 0 0,0 0 0,0 0-96,0 0 64,0 0 32,0 0 64,0 0-32,0 0-32,0 0-64,0 0 32,0 5 32,0-5 0,0 0 0,0 0 64,0 5-96,0-5 0,0 0 32,0 0 64,5 5-32,-5-5-32,0 0 32,0 0-32,0 0 0,0 0 64,0 0-32,0 0-32,0 0-64,0 0-32,0 0 64,0 0 64,0 0 0,0 0-32,0 5 32,0-5-32,0 0 0,0 0 0,0 0 0,0 0 0,0 0 0,0 0 64,0 0-96,0 0-64,0 0 64,0 0 0,0 0 32,0 0 0,0 0 0,0 0 0,4 4-96,-4-4 64,0 0-32,5 0 0,-5 0 128,3 0 32,-3 0-32,5 0-64,-5-4-64,4 4 32,-4 0 32,0 0 64,5 0-96,-5-5 0,0 5 96,0 0 32,4 0-32,-4 0-64,0 0-64,0 0 32,0-5 32,0 5 64,0 0-32,0-5 64,0 5-128,0 0 0,0 0 32,0-5 64,0 5-32,0 0-32,0 0 32,0 0-32,0-5 0,0 5 0,0 0 0,0 0 64,0 0-96,0 0-64,0-4 64,0 4 0,0 0 32,0 0 0,0 0 0,0 0 0,0 0 0,0 0 0,0 0 0,0 0 0,0 0 0,0 0 64,0 0-32,0 0-32,0 0-64,0 0-32,0 0 64,0 0 0,0 0 96,0 0 32,0 0-128,0 0 32,0 0-64,0 0 0,0 0 64,0 0 0,0 0 0,0 0 0,0 4-96,0-4 64,0 5 32,0-5 64,0 0-32,0 5-32,0-5 32,0 0-32,0 5 0,0 0 64,0-5-96,0 0 0,0 5 32,0-5 0,0 0-96,0 0 64,0 4 32,0-4 64,0 0-32,0 5-32,0-5-64,0 0 32,0 0-32,0 0 0,0 0 128,0 0 32,0 0-32,0 0-64,0 0 32,0 0-32,0 5 0,0-5 0,0 0 0,0 0 0,0 0 0,0 0 0,0 0 64,0 0 32,0 0-128,0 5-32,0-5 32,0 5 64,0-5 0,0 0-32,0 0 32,0 0-32,0 0 0,0 0 0,0 4 0,0 1 0,0-5 0,0 5 64,-4-5-96,4 0 0,0 5-32,-5-5 0,5 0 64,0 0 64,0 0-32,0 5-32,0-5-64,0 0 32,0 0-32,0 4 0,0-4 64,0 5 64,0-5-32,0 0-32,0 5 32,0-5 32,0 4-192,0-4 32,0 0 96,0 5 64,0-5 0,0 0 32,0 0-64,0 0-32,0 5-64,0-5-32,0 0 64,0 0 64,0 0 0,0 0-32,0 0 32,0 0-32,0 0-96,0 5 64,5-5 32,-5 0 0,0 0-96,0 5 0,0-5 128,0 0 96,0 0-32,0 0-64,0 0-96,0 4-32,0-4 128,0 0 32,4 0 0,-4 0-64,0 5-64,0-5 32,5 0-32,-5 0 0,0 5 128,3-5 32,-3 0-32,0 0-64,0 0-64,0 0 32,5 0 32,-5 5 64,0-5-32,0 0-32,0 0 32,0 0-32,0 5 0,0-5 0,0 0 0,0 4-96,0 1 64,0-5 96,0 5 32,0-5-128,0 0 32,0 5 64,0-5 32,0 0-128,-5 5-32,5-5 32,0 0 64,0 4-64,-3-4 0,3 5 32,0-5 64,-5 5-96,5-5 0,0 0 32,0 0 0,0 0 0,0 4 64,0-4-32,0 0-32,0 5-64,0-5 32,0 0 32,-4 5 0,4-5 0,0 0 64,0 5-96,0-5 0,0 5 32,-5-1 0,5-4 0,0 0 0,0 5 0,0-5 0,0 5 0,0-5-96,0 5 64,0 0 32,0-5 64,-4 4-32,4-4-32,0 0 32,-5 5 32,5-5-96,0 5 0,0-5-32,0 5 0,0-5 64,0 5 0,0-5 0,-3 0 64,3 4-96,0-4 0,0 0 32,0 0 0,0 5-96,0-5 64,0 0 32,3-5 0,-3 5 64,0 0 32,5-4 32,-5-1-160,4 0 32,-4 5 0,0-5 0,0 0-96,5 1 64,-5-1 32,0 0 64,0 0-96,4-4-64,-4 4 64,5-5 64,-2 1-64,-3-1 0,5 1 32,-2 4 0,2-5 64,-1 1 32,-4 4-32,5 0-64,-5 0 32,0 1-32,4-1 0,-4 0 64,0 5-96,0-5 0,0 5 32,0 0 64,0-5-32,0 5-32,0 0-64,0 0 32,0 0 32,0 0 0,0 0-96,0 0 64,0 0 32,0 0 64,0 0-96,0 0 0,0 0 32,0 0 0,0 0 0,0 0 64,0 0-32,0 0-32,0 0 32,0 0-32,0 0-96,-4 5 64,4-5 96,0 5 32,-5-5-128,5 5-32,-4-5 96,4 5 96,-5-1-192,5-4-96,-3 5 96,3 0 64,-5 0 96,2 4-128,3-4 32,-5 5 0,1-5 64,4-1-32,-5 1-32,5 0 32,-4-1-32,-1 1 0,5 0 0,-3 0 0,3 0 64,-5-1-96,1-4 0,4 5 32,-5-5 64,5 5-32,0-5-32,-4 5-64,4-5 32,0 0 32,0 0 64,0 0-96,0 0 0,-4 5 32,4-5 0,0 0 0,0 0 64,-4 0-96,4 0 0,0 4-32,0-4 0,0 0 64,0 5 64,-5-5-96,5 5 0,0-5 32,0 5 0,0-5 0,0 0 0,0 0 0,0 5 0,5-1-96,-5 1 0,0 0 64,0-5 0,0 4 32,4 1 0,-4-5 64,0 0-32,4 5-32,-4-5 32,0 0 32,0 0-96,0 0 0,0 0 32,4 0 64,-4 0-96,0 0 0,0 0 96,0 0 32,0 0-128,0 0 32,5 0 0,-5 0 0,0 5 0,0-5 64,0 0-96,0 0-64,0 0 128,0 0 32,0 0 0,0 0-64,0 0-64,0 0 32,0 0 32,0 0 64,0 0-32,0 0-32,4 0-64,-4 5 32,0-5-32,0 0 0,0 4 64,0-4 64,0 0-32,0 5 64,0-5-128,0 0 0,0 5 32,0-5 64,0 0-32,0 0-32,0 5 32,0-5-32,0 0 0,0 5 0,0-5 0,0 0 0,0 0-96,0 0 64,0 4 32,0-4 64,5 0-32,-5 5-32,0-5 32,0 0-32,0 0-96,0 0 0,0 5 64,0-5 64,0 0 0,0 0-32,0 4 32,0-4 32,0 5-32,0 0-32,0-5 32,0 5-128,0 0 0,0-5 128,0 0 32,0 4 0,0 1-128,0-5 32,0 0 96,0 5 32,0-5-32,0 0-64,0 0-64,0 0 32,0 0 32,3 5 64,-3-5-96,0 0 0,5 5-32,-5-5-64,0 0 96,0 0 64,0 0 0,0 0 64,0 0-128,0 4-64,4-4 64,-4 0 64,0 0 0,0 5 64,0-5-64,0 0-32,5 0 32,-5 0-128,0 5 64,0-5-32,0 0 0,0 5 128,0-5 32,0 0-192,0 0 0,4 5 96,-4-5 64,0 0 0,0 0-64,0 0-64,5 0-32,-5 0 128,0 0 32,0 0-96,0 4 32,0-4-64,0 0-64,0 0 224,0 0 96,0 0-96,0 0-64,0 0-96,0 0-32,0 0 64,0 5 64,0-5 0,0 0-32,0 0 32,0 0 32,0 0-32,0 0 64,0 0-128,0 0 0,0-5 96,0 5 32,0 0-128,0-4 32,0 4 0,0-5 0,0 5 0,0-5 64,0 5-32,0-5-32,-5 5-64,5-9 128,-4-1-64,4 5 0,0-4-64,0 4 32,-5 0 32,5 0 0,-4 5 0,4-5 64,-5 1 32,5 4 32,0-5-160,-3 5-32,3 0-64,0-5 96,0 5 0,0-4 32,-5 4 0,5 0 64,0 0-32,-4-5-32,4 5 32,0 0-32,0-5 0,0 5 0,-5 0 64,5-5 32,0 5-128,-4-5-32,4 5-64,0 0 96,0 0 0,0-4 32,0 4 0,-4 0 64,4 0-96,0 0 0,0 0-32,0 0 0,0 0 0,0 0-64,0 0 160,4 0 32,-4 0-96,0 0 32,4 0 0,-4 4 0,0-4-96,5 5 64,-5 0-32,0 0 0,4 0 64,-4-1 64,0 1-96,5 0 0,-5-1 32,0 6 0,0-5 64,3 0 96,-3 4-128,0-4-32,5 0 0,-5 0 64,0-1-192,0 1 32,0-5 32,0 5 96,0 0 0,0-5 64,0 5-128,0-5 0,4 0 32,-4 4 64,0-4-32,0 0 64,0 5-64,0-5-32,0 0 32,5 0-32,-5 5-96,0-5 0,0 0 64,0 0 64,4 0-64,-4 0 0,0 4-32,0-4-64,0 0 224,0 0 96,5 0-96,-5 0-64,0 0-160,0 5 0,0-5 64,0 0 96,0 0 64,0 0 32,0 0-160,0 0-32,0 0 96,0 0 32,0 0-96,0 0-32,0 0 96,0 0 32,0 0 0,0 0-64,0 0 32,0 0 32,0 0-96,0-5 0,0 5 32,0 0 0,0 0 0,0-4 0,0 4 0,0 0 64,0 0-96,0-5 0,0 5 32,0-5 64,0 5-32,0-4-32,0 4 32,0-5-32,0 0 0,0 5 0,0-5 0,0 5 0,0-5 0,0 5 0,0-4 0,0 4 0,0 0 0,0-5 0,0 0 0,0 0 0,0 0-96,0 1 64,0 4 32,0-5 64,0 0-96,0 5 0,0-5 32,0 5 64,-5-5-32,5 5 64,0 0-128,0-4 0,0 4 32,0 0 0,0-5 0,-4 5 64,4 0-32,0-5-32,0 5 32,0-4-32,-5 4 0,5-5 64,0 5-96,0-5 0,0 5-32,0 0 0,-4-5 128,4 5-32,0-5 64,-5 5-64,5 0-32,0 0-64,-3-4 32,3 4 32,0 0 0,0 0 0,0-5 0,0 5 0,0-5 0,0 5 0,0 0 0,0-5 64,0 5-96,-5 0-64,5 0 128,0 0 32,0 0-160,0 0 0,0 5 32,0-5 32,0 5 32,0-5 0,0 5 64,0-1-96,0-4 0,0 10 32,0-5 0,0 0 0,0 4 0,5 0 0,-5-4 0,0 5 0,0-5 0,0 4 0,0-4 0,0 5 0,0-6 64,0 1-96,0 5 0,0-5 32,0-1 0,3 1 0,-3 0 0,0-1 0,5 1 0,-5-5 0,0 5 0,0 0 0,0-5 64,4 0-32,-4 5-32,0-5 32,0 0-32,0 4 0,0-4 64,0 0-96,0 0 0,0 0 32,0 0 0,0 0 0,0 0 0,0 0 0,0 0 64,0 0-32,0 0 64,0 0-64,0 0-32,0 0 32,0 0-32,0 0 0,0 0 0,0 0 0,0 0 64,0 0 32,0 0 32,0-4-64,0 4-64,0-5 32,-4 5-32,4-5 0,0 0 64,0 5-96,-5 0-64,5-5 64,0 1 64,0 4 0,0-5-32,0 5 32,-3-5-32,3 1 0,0-1 0,0 0 0,0 0 64,0 0-32,0 1-32,0 4 32,0-5 32,-5 0-96,5 0-64,0-4 128,0 9 32,0-5-96,-4 0 32,4 0 0,0 0 0,0 1 64,-5-1 32,5 0 32,0 1 0,0-1-64,0 0-64,0 5 32,-4-5-32,4 0 0,0 1 0,-4-6 0,4 5 0,0 0 0,-4 1 0,4-1 0,0 0 0,0 1 0,-5-1 0,5 0-96,0 5 64,0-5 96,-4 0 32,4 5-32,0-4-64,0 4-64,0-5-32,-5 5 64,5 0 64,0-5-64,0 5 0,0 0 32,-3 0 64,3 0-96,0-5-64,0 5 64,0 0 0,0 0 32,0 0 0,0 0-160,0 0-32,0-5-608,0 5-224,0-4-512,0-1-256,0-5-928,0 1-415,3-10-1665</inkml:trace>
  <inkml:trace contextRef="#ctx0" brushRef="#br3" timeOffset="30940">3921 2642 3072,'0'-5'1120,"0"5"-576,-5 0-288,5 0 352,0 0 64,0 0 128,0 0 0,0 0 64,0 0-192,0 0-32,0 0-352,0 0-96,0 0-64,0 0 0,0 0 0,0 0 128,0 0 96,0 0-64,0 5 64,0-5-192,-3 0-96,3 0-32,0 0 32,0 6-32,-4-6 64,4 5-128,0-5 0,0 5 32,0-2 64,0-3-32,0 5 64,0 1-64,0-1-32,0 0 32,0-2-32,0 2-96,0-5 64,0 6 96,0-6 96,0 5 64,0 0 32,0-5 0,0 0 64,0 0-32,0 0 64,0 0-128,0 0-64,0 0 0,-5 0-32,5 0-160,0-5 32,0 0 0,0 5 0,0-6 0,0 1 0,0 2 64,0 3 96,0-5-64,0 0-64,0 5-96,0-6 32,0 6 32,0-5 64,0 5-32,0-3-32,0 3-64,0 0 32,0-5 32,0 5 0,0 0 64,0-5 32,0 5-32,0 0 32,0 0-64,0 0-32,0 0 32,0 0-32,0 5 0,0-5 0,0 0-96,0 5 64,0-5-32,5 3 0,-5-3 128,0 5 32,0 1-128,0-6-32,0 5 96,4-5 32,-4 5 0,0-5-64,0 0 32,0 3 32,0-3 32,0 0 96,0 0-96,0 0 0,0 0 31,0 0 1,0 0 0,0-3 0,0-2 0,0 0 64,0-1-32,0 1 0,0 2-192,0-7-32,0 4 32,0 1 0,0 2-64,0 3 64,0-5 160,0-1 64,0 6-160,0 0-64,0-5-96,0 5 0,0 0 96,0 5 64,0-5-64,0 6 0,0-1 32,3-5 64,-3 3-96,0 2 0,0-5 32,0 6 0,0-1 0,0-5 0,0 5 64,0-5 32,0 3-32,0-3 32,0 5-64,0 1-32,0-6 32,0 0-32,0 0-96,0 5 64,0-5-32,0 0 0,0 0 128,0-5 32,0 5 96,0 0 96,0 0-128,0-6-96,0 1-32,0 5 32,0-3-32,0 3-32,0-5 96,0 0 0,0-1-32,0 6-64,0-5-64,0 2 32,0 3-32,0 0 0,0 0 64,0-5 0,0-1 0,0 6 64,0 0-32,5 0-32,-5 0 32,0 6-32,0-6 0,5 5 0,-5-5-96,0 3 64,0-3 32,0 5 0,0 1 0,4-6 0,-4 5 0,0 0 64,0-5-96,0 0 0,0 0 32,0 3 64,0-3-32,0 0-32,0 0 96,0 0 0,0-3-128,0 3 32,0 0 0,0-5 64,0 5 32,0-5 96,0 5-96,0-6 0,0 1 32,0 2 64,0-2-96,5-1-64,-5 6 0,0-5-32,0 0 0,0 5 64,0-3 32,0 3 32,0 0-160,0-5-32,0 5-64,0 0 96,0 0 0,0 0 32,0 0 0,0 0 0,0 5-96,0-5 64,0 3 32,3 2 64,-3 0-96,0 1 0,0-1 32,0-2 0,0 2 0,0 1 64,0-6-32,0 5-32,0-5 32,0 5-32,0-5 0,0 0 64,0 0-32,0 3-32,0-3 32,0 0 32,0 0-96,0 0 0,0 0-32,0-3 0,0 3 128,0 0 96,0-5-128,0 0-96,0-1 32,0 1 0,0 2 32,0 3 0,0-5 0,0-1 0,0 1 0,-3 5 0,3-5 64,0 5 32,0 0-128,0-3-32,0 3-64,0 0 96,0 0 0,0 0 32,0 0 0,0 3 0,0 2 0,0 0 0,0 1 0,0-1 0,0 3 0,0-2 0,0 4 0,0-7 0,0 2 0,0 1 64,0 4-96,-5-7-64,5 2 64,0-5 64,0 6 0,0-1 64,0-5-64,0 5-32,0-5 96,0 0 0,0 0-192,0 0 0,0 0 32,0 0 32,0 0 32,0 0 0,0 0 0,0-5 64,0 5-32,0-5-32,0-1 32,-4 1-32,4 2-96,0-2 64,0 0 32,0-1 0,0 1 0,0 2 64,0-7-32,0 4-32,0 1 32,0 2 32,0-2-96,0-1-64,0 1 64,0 0 64,0 5 0,0-3-32,0 3-64,0 0 32,0-5 32,0 5 0,0 0 64,0 0 32,0 0-128,0 5 32,0-5-64,0 3 0,0 2 64,0 0 0,0 1 0,0 2 0,0-3 0,0 1 0,0-1 0,0 3 0,0-3 0,0 1 0,0 4 0,0-7 0,0 2 0,0 6 0,0-6 0,0 0 0,0-2 0,0 3 0,0-1 0,0 0 0,0-5 0,0 0 0,0 0-96,0 0 64,0 0 32,0 0 64,0 0-32,0 0-32,0 0 96,0-5 0,0 5-128,0 0-32,0-5 32,0 5 0,0-6 32,0 3 0,0 3 64,0-5 32,0-5-128,0 4-32,0 1 32,0 2 0,0-7 32,0 4 64,0 1-32,0 2 64,0-7-224,4 4 32,-4 1 32,0 2 96,0-2 0,0-1-32,0 1 32,0 5 32,0-5-32,0 5-32,0-3 32,0 3 32,0 0-32,0 0 64,0 0-128,0 0 0,0 0 32,0 0 0,0 0-96,0 3 64,0-3-32,0 10 0,0-10 64,0 11 0,0-11 0,0 8 0,0-2 0,0-1 0,0 0 0,0 3 0,0-2 0,0 4 64,0-7-96,0 2 0,0 1 32,0-1 64,0 0-32,0 0-32,0-5-64,0 9 32,0-4 32,0 0 0,0 0 0,0-2 64,0-3-32,0 6-32,0-6 32,0 3-32,0-3 0,0 5 0,0-5 0,0 0 64,0 0-32,0 5-32,0-5-64,0 0-32,0 0 128,0 0 96,0 0-96,0 0-96,0 0 32,0 0 0,0 0-64,0 0 64,0 0 32,0 0 0,0 0 0,0 0 0,0 0 0,0 0 64,0 0-96,0 0 0,0 0 32,0 0 64,0 0-96,0 0 0,0 0-672,0 0-256,0 0-1567,0 0-673,0 0-1024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2T23:23:30.9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5080 12170 6144,'0'0'2272,"0"0"-1216,0 0-544,0 0 768,0 0-96,0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6C6A-9F9A-41A1-A696-390C4216F91A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D491-8BC8-4381-B89E-4576EEA3C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75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077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660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362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convergence = because a small change in direction of optimal policy (don’t get the large swings that you can get in value based)</a:t>
            </a:r>
          </a:p>
          <a:p>
            <a:endParaRPr lang="en-GB" dirty="0"/>
          </a:p>
          <a:p>
            <a:r>
              <a:rPr lang="en-GB" dirty="0" err="1"/>
              <a:t>Guranteed</a:t>
            </a:r>
            <a:r>
              <a:rPr lang="en-GB" dirty="0"/>
              <a:t> to converge to at least local optimum (but typically do just that!)</a:t>
            </a:r>
          </a:p>
          <a:p>
            <a:endParaRPr lang="en-GB" dirty="0"/>
          </a:p>
          <a:p>
            <a:r>
              <a:rPr lang="en-GB" dirty="0"/>
              <a:t>Use of max in value function = not as effective in high dimensional or continuous policies (you take the max)</a:t>
            </a:r>
          </a:p>
          <a:p>
            <a:endParaRPr lang="en-GB" dirty="0"/>
          </a:p>
          <a:p>
            <a:r>
              <a:rPr lang="en-GB" dirty="0"/>
              <a:t>In policy you never need to solve for the max (only </a:t>
            </a:r>
            <a:r>
              <a:rPr lang="en-GB" dirty="0" err="1"/>
              <a:t>imcremental</a:t>
            </a:r>
            <a:r>
              <a:rPr lang="en-GB" dirty="0"/>
              <a:t> movements in direction of better policy)</a:t>
            </a:r>
          </a:p>
          <a:p>
            <a:endParaRPr lang="en-GB" dirty="0"/>
          </a:p>
          <a:p>
            <a:r>
              <a:rPr lang="en-GB" dirty="0"/>
              <a:t>MAX = aggressive.  Also reason why value based converge faster/more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0935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8166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595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needs to be </a:t>
            </a:r>
            <a:r>
              <a:rPr lang="en-GB" dirty="0" err="1"/>
              <a:t>differentialable</a:t>
            </a:r>
            <a:r>
              <a:rPr lang="en-GB" dirty="0"/>
              <a:t> where we want</a:t>
            </a:r>
            <a:r>
              <a:rPr lang="en-GB" baseline="0" dirty="0"/>
              <a:t> to take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02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Score function = unbiased sample of gradient.</a:t>
            </a:r>
          </a:p>
          <a:p>
            <a:endParaRPr lang="en-GB" dirty="0"/>
          </a:p>
          <a:p>
            <a:r>
              <a:rPr lang="en-GB" dirty="0"/>
              <a:t>Need to be able to compute the probability density and to be able to d/x </a:t>
            </a:r>
            <a:r>
              <a:rPr lang="en-GB" dirty="0" err="1"/>
              <a:t>wrt</a:t>
            </a:r>
            <a:r>
              <a:rPr lang="en-GB" dirty="0"/>
              <a:t> policy</a:t>
            </a:r>
            <a:r>
              <a:rPr lang="en-GB" baseline="0" dirty="0"/>
              <a:t> parameters.</a:t>
            </a:r>
          </a:p>
          <a:p>
            <a:endParaRPr lang="en-GB" baseline="0" dirty="0"/>
          </a:p>
          <a:p>
            <a:r>
              <a:rPr lang="en-GB" baseline="0" dirty="0"/>
              <a:t>Valid even if f(x) = discontinuous and unknown, or if sample space of x is discrete!  Only need to be able to query the function.  </a:t>
            </a:r>
          </a:p>
          <a:p>
            <a:endParaRPr lang="en-GB" baseline="0" dirty="0"/>
          </a:p>
          <a:p>
            <a:r>
              <a:rPr lang="en-GB" baseline="0" dirty="0"/>
              <a:t>Allows you to d/dx functions with non-differential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91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56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of these = how much more am I doing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51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2184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601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Ie</a:t>
            </a:r>
            <a:r>
              <a:rPr lang="en-GB" dirty="0"/>
              <a:t> we don’t use actual sampled returns – we use our</a:t>
            </a:r>
            <a:r>
              <a:rPr lang="en-GB" baseline="0" dirty="0"/>
              <a:t> own value function</a:t>
            </a:r>
          </a:p>
          <a:p>
            <a:endParaRPr lang="en-GB" baseline="0" dirty="0"/>
          </a:p>
          <a:p>
            <a:r>
              <a:rPr lang="en-GB" baseline="0" dirty="0"/>
              <a:t>Approximating policy gradient = introduces bias.  A carefully chosen value function approximator can avoid introducing any bias (</a:t>
            </a:r>
            <a:r>
              <a:rPr lang="en-GB" baseline="0" dirty="0" err="1"/>
              <a:t>ie</a:t>
            </a:r>
            <a:r>
              <a:rPr lang="en-GB" baseline="0" dirty="0"/>
              <a:t> we will follow the exact policy gradient)</a:t>
            </a:r>
          </a:p>
          <a:p>
            <a:endParaRPr lang="en-GB" baseline="0" dirty="0"/>
          </a:p>
          <a:p>
            <a:r>
              <a:rPr lang="en-GB" baseline="0" dirty="0"/>
              <a:t>MC = high variance (</a:t>
            </a:r>
            <a:r>
              <a:rPr lang="en-GB" baseline="0" dirty="0" err="1"/>
              <a:t>ie</a:t>
            </a:r>
            <a:r>
              <a:rPr lang="en-GB" baseline="0" dirty="0"/>
              <a:t> one episode we could do very well, next episode we do poorly)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6449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Rescaling – rather than 99,100 we get -1,+1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72663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938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learning is learning patterns in data (all machine learning is about learning patterns).</a:t>
            </a:r>
          </a:p>
          <a:p>
            <a:endParaRPr lang="en-GB" dirty="0"/>
          </a:p>
          <a:p>
            <a:r>
              <a:rPr lang="en-GB" dirty="0"/>
              <a:t>Three broad categories, depending on the nature of the learning "signal" or "feedback" available to a learning system.</a:t>
            </a:r>
          </a:p>
          <a:p>
            <a:endParaRPr lang="en-GB" dirty="0"/>
          </a:p>
          <a:p>
            <a:r>
              <a:rPr lang="en-GB" dirty="0"/>
              <a:t>Vast majority of ML value currently driven by supervised learning.</a:t>
            </a:r>
          </a:p>
          <a:p>
            <a:endParaRPr lang="en-GB" dirty="0"/>
          </a:p>
          <a:p>
            <a:r>
              <a:rPr lang="en-GB" dirty="0"/>
              <a:t>We use supervised learning techniques in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01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policy = 24% </a:t>
            </a:r>
            <a:r>
              <a:rPr lang="en-GB" dirty="0" err="1"/>
              <a:t>acc</a:t>
            </a:r>
            <a:r>
              <a:rPr lang="en-GB" dirty="0"/>
              <a:t>, 3 </a:t>
            </a:r>
            <a:r>
              <a:rPr lang="el-GR" dirty="0">
                <a:latin typeface="Calibri"/>
              </a:rPr>
              <a:t>μ</a:t>
            </a:r>
            <a:r>
              <a:rPr lang="en-GB" dirty="0">
                <a:latin typeface="Calibri"/>
              </a:rPr>
              <a:t>s</a:t>
            </a:r>
            <a:r>
              <a:rPr lang="en-GB" dirty="0"/>
              <a:t>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 policy = 57% </a:t>
            </a:r>
            <a:r>
              <a:rPr lang="en-GB" dirty="0" err="1"/>
              <a:t>acc</a:t>
            </a:r>
            <a:r>
              <a:rPr lang="en-GB" dirty="0"/>
              <a:t>, 3ms.  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Play games between policy network and randomly selected previous iteration of policy.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Randomization stabilizes, 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RL policy alone (no search) = won more than 85% against strongest open source Go program </a:t>
            </a:r>
            <a:r>
              <a:rPr lang="en-GB" dirty="0" err="1"/>
              <a:t>Pachi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Training value function: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Uses a randomly generated dataset all sampled from different games of self play using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Ie</a:t>
            </a:r>
            <a:r>
              <a:rPr lang="en-GB" dirty="0"/>
              <a:t> it learns from data generated by the policy network.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Reduces variance.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Single evaluation of v(s) approached accuracy of MC rollouts using policy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000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268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1120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6539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433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5563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6179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1719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743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587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3029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5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714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Formulating energy system as a RL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1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71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8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87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01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66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2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0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240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44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Instantaneous – but maybe only because of an action taken a long time ago!</a:t>
            </a:r>
          </a:p>
          <a:p>
            <a:endParaRPr lang="en-GB" dirty="0"/>
          </a:p>
          <a:p>
            <a:r>
              <a:rPr lang="en-GB" dirty="0"/>
              <a:t>Delayed</a:t>
            </a:r>
          </a:p>
          <a:p>
            <a:pPr lvl="1"/>
            <a:r>
              <a:rPr lang="en-GB" b="1" dirty="0"/>
              <a:t>Supervised = direct association</a:t>
            </a:r>
          </a:p>
          <a:p>
            <a:pPr lvl="1"/>
            <a:r>
              <a:rPr lang="en-GB" b="1" dirty="0"/>
              <a:t>Reinforcement = delayed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Sparse</a:t>
            </a:r>
          </a:p>
          <a:p>
            <a:pPr lvl="1"/>
            <a:r>
              <a:rPr lang="en-GB" b="1" dirty="0"/>
              <a:t>Supervised = lots of data</a:t>
            </a:r>
          </a:p>
          <a:p>
            <a:pPr lvl="1"/>
            <a:r>
              <a:rPr lang="en-GB" b="1" dirty="0"/>
              <a:t>Reinforcement = sparse signal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71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Predictive model of environment (</a:t>
            </a:r>
            <a:r>
              <a:rPr lang="en-GB" dirty="0" err="1"/>
              <a:t>ie</a:t>
            </a:r>
            <a:r>
              <a:rPr lang="en-GB" dirty="0"/>
              <a:t> of next state or next reward)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20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57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Simulated versus real experience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If we have a model, we can make double use of our data – one to improve model,</a:t>
            </a:r>
            <a:r>
              <a:rPr lang="en-GB" baseline="0" dirty="0"/>
              <a:t> other to improve policy/value function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Can</a:t>
            </a:r>
            <a:r>
              <a:rPr lang="en-GB" baseline="0" dirty="0"/>
              <a:t> be a lot easier to produce a sample (than to program the entire distribution)</a:t>
            </a:r>
          </a:p>
          <a:p>
            <a:endParaRPr lang="en-GB" baseline="0" dirty="0"/>
          </a:p>
          <a:p>
            <a:r>
              <a:rPr lang="en-GB" baseline="0" dirty="0"/>
              <a:t>If we have distribution, we can </a:t>
            </a:r>
            <a:r>
              <a:rPr lang="en-GB" baseline="0" dirty="0" err="1"/>
              <a:t>eaisly</a:t>
            </a:r>
            <a:r>
              <a:rPr lang="en-GB" baseline="0" dirty="0"/>
              <a:t> produce samples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975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6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6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1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31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75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593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</a:t>
            </a:r>
            <a:r>
              <a:rPr lang="en-GB" baseline="0" dirty="0"/>
              <a:t>what we are trying to learn</a:t>
            </a:r>
          </a:p>
          <a:p>
            <a:endParaRPr lang="en-GB" baseline="0" dirty="0"/>
          </a:p>
          <a:p>
            <a:r>
              <a:rPr lang="en-GB" baseline="0" dirty="0"/>
              <a:t>If we had the optimal value function – we could choose optimal next states / actions</a:t>
            </a:r>
          </a:p>
          <a:p>
            <a:endParaRPr lang="en-GB" dirty="0"/>
          </a:p>
          <a:p>
            <a:r>
              <a:rPr lang="en-GB" dirty="0"/>
              <a:t>WE learn Q because it allows us to be model free (if we learn V we still need to know the probabilities of transitioning to different states)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1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14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89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27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2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don’t have it yet</a:t>
            </a:r>
          </a:p>
          <a:p>
            <a:endParaRPr lang="en-GB" dirty="0"/>
          </a:p>
          <a:p>
            <a:r>
              <a:rPr lang="en-GB" dirty="0"/>
              <a:t>All we have is a blank lookup table or NN with random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599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57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= actual experience</a:t>
            </a:r>
          </a:p>
          <a:p>
            <a:r>
              <a:rPr lang="en-GB" dirty="0"/>
              <a:t>Planning = simulated experience from a model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31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Lookup table is a special case of the linear function</a:t>
            </a:r>
          </a:p>
          <a:p>
            <a:endParaRPr lang="en-GB" dirty="0"/>
          </a:p>
          <a:p>
            <a:r>
              <a:rPr lang="en-GB" dirty="0"/>
              <a:t>Advantage of using function over lookup table:</a:t>
            </a:r>
          </a:p>
          <a:p>
            <a:r>
              <a:rPr lang="en-GB" dirty="0"/>
              <a:t>	we can represent a lot more information with less parameters</a:t>
            </a:r>
          </a:p>
          <a:p>
            <a:r>
              <a:rPr lang="en-GB" dirty="0"/>
              <a:t>	also allows us to estimate the value for states we haven’t visited before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9941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457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913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 or asynchronous backups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06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525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10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71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005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63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4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bootstrapping = less harmed by MDP violations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Disadvantage</a:t>
            </a:r>
            <a:r>
              <a:rPr lang="en-GB" baseline="0" dirty="0"/>
              <a:t> of not being able to update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84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77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y=1= farsighted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y=0= near sighted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Hyperbolic discounting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tendency for people to increasingly choose a smaller-sooner reward over a larger-later reward as the delay occurs sooner rather than later in time.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value of money – EUR 1000 is more valuable today than EUR 1000 in 1 years time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75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62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564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94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477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806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company with no revenue, no customers,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535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Bought by Google for roughly half a billion dollars – a company with no product, no revenue, no customers and a few employees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074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atair</a:t>
            </a:r>
            <a:endParaRPr lang="en-GB" dirty="0"/>
          </a:p>
          <a:p>
            <a:endParaRPr lang="en-GB" dirty="0"/>
          </a:p>
          <a:p>
            <a:r>
              <a:rPr lang="en-GB" dirty="0"/>
              <a:t>See the flexible concept of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05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3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on key concepts – the field goes much deeper</a:t>
            </a:r>
          </a:p>
          <a:p>
            <a:endParaRPr lang="en-GB" dirty="0"/>
          </a:p>
          <a:p>
            <a:r>
              <a:rPr lang="en-GB" dirty="0"/>
              <a:t>Shouldn’t expect to learn everything</a:t>
            </a:r>
          </a:p>
          <a:p>
            <a:endParaRPr lang="en-GB" dirty="0"/>
          </a:p>
          <a:p>
            <a:r>
              <a:rPr lang="en-GB" dirty="0"/>
              <a:t>Its ok if you don’t grasp everything!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190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NO POOLING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	</a:t>
            </a:r>
            <a:r>
              <a:rPr lang="en-GB" dirty="0"/>
              <a:t>pooling gives you translation invariance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this is good for object identification but for games location is relevant so we want to keep this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Notice the structure of the network – one output node for each action (single pass across network!!!!) – works for constant action space!!!!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872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35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 a separate network to estimate the TD target. This target network has the same architecture as the function approximator but with frozen parameters. Every T steps (a hyperparameter) the parameters from the Q network are copied to the target network. This leads to more stable training because it keeps the target function fixed (for a while).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8878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2898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3916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Seaquest</a:t>
            </a:r>
            <a:endParaRPr lang="en-GB" dirty="0"/>
          </a:p>
          <a:p>
            <a:pPr lvl="1"/>
            <a:r>
              <a:rPr lang="en-GB" dirty="0"/>
              <a:t>Predicted value jumps as enemy appears on left of screen (point A)</a:t>
            </a:r>
          </a:p>
          <a:p>
            <a:pPr lvl="1"/>
            <a:r>
              <a:rPr lang="en-GB" dirty="0"/>
              <a:t>Predicted value peaks as torpedo is abou</a:t>
            </a:r>
            <a:r>
              <a:rPr lang="en-GB" baseline="0" dirty="0"/>
              <a:t>t to hit the enemy (point b)</a:t>
            </a:r>
          </a:p>
          <a:p>
            <a:pPr lvl="1"/>
            <a:r>
              <a:rPr lang="en-GB" baseline="0" dirty="0"/>
              <a:t>Value falls back down after enemy is destroyed (point C)</a:t>
            </a:r>
          </a:p>
          <a:p>
            <a:endParaRPr lang="en-GB" baseline="0" dirty="0"/>
          </a:p>
          <a:p>
            <a:r>
              <a:rPr lang="en-GB" baseline="0" dirty="0"/>
              <a:t>Shows that we are predicting future reward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342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93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74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sometimes be </a:t>
            </a:r>
            <a:r>
              <a:rPr lang="en-GB" dirty="0" err="1"/>
              <a:t>eaiser</a:t>
            </a:r>
            <a:r>
              <a:rPr lang="en-GB" dirty="0"/>
              <a:t> to represent a policy than a value function</a:t>
            </a:r>
          </a:p>
          <a:p>
            <a:endParaRPr lang="en-GB" dirty="0"/>
          </a:p>
          <a:p>
            <a:r>
              <a:rPr lang="en-GB" dirty="0" err="1"/>
              <a:t>Ie</a:t>
            </a:r>
            <a:r>
              <a:rPr lang="en-GB" dirty="0"/>
              <a:t> to work out that I’m going to get 4,315 units of reward is harder than just specifying the correct action from state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D491-8BC8-4381-B89E-4576EEA3C6CC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7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4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2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1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1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2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19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8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FF53-BD78-4D9B-9DA1-8E7CE60BC632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89417-3C4A-4EFC-9DD6-81E862AA70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0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AIh9KSnjo#t=47m58s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alphago-in-context-c47718cb95a5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a5wyutpGc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3lEG6aRGm8&amp;#t=27m12s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GEfficiency/energy_p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3lEG6aRGm8&amp;#t=27m12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pWv7GOvuf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tAIh9KSnjo" TargetMode="External"/><Relationship Id="rId4" Type="http://schemas.openxmlformats.org/officeDocument/2006/relationships/hyperlink" Target="http://people.inf.elte.hu/lorincz/Files/RL_2006/SuttonBook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2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customXml" Target="../ink/ink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32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3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://web.stanford.edu/class/psych209/Readings/MnihEtAlHassibis15NatureControlDeepRL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312.5602.pdf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deepmind.com/dq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68325"/>
            <a:ext cx="10515600" cy="1516287"/>
          </a:xfrm>
        </p:spPr>
        <p:txBody>
          <a:bodyPr>
            <a:normAutofit/>
          </a:bodyPr>
          <a:lstStyle/>
          <a:p>
            <a:r>
              <a:rPr lang="en-GB" b="1" dirty="0"/>
              <a:t>Glance at Reinforcement Learning</a:t>
            </a:r>
          </a:p>
        </p:txBody>
      </p:sp>
      <p:pic>
        <p:nvPicPr>
          <p:cNvPr id="1028" name="Picture 4" descr="https://static1.squarespace.com/static/5853dd109f7456e64f28ba55/t/588235da579fb3ec78733324/1503571269287/?format=1500w">
            <a:extLst>
              <a:ext uri="{FF2B5EF4-FFF2-40B4-BE49-F238E27FC236}">
                <a16:creationId xmlns:a16="http://schemas.microsoft.com/office/drawing/2014/main" id="{9F0BDB9B-F052-49A4-BDAA-1232C1AC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04" y="2694212"/>
            <a:ext cx="8459787" cy="198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9E7C79-2B42-45D2-9664-608D527C6AC3}"/>
              </a:ext>
            </a:extLst>
          </p:cNvPr>
          <p:cNvSpPr txBox="1">
            <a:spLocks/>
          </p:cNvSpPr>
          <p:nvPr/>
        </p:nvSpPr>
        <p:spPr>
          <a:xfrm>
            <a:off x="838198" y="4533900"/>
            <a:ext cx="10515600" cy="184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600" dirty="0"/>
              <a:t>Adam Green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September 2017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>
                <a:hlinkClick r:id="rId4"/>
              </a:rPr>
              <a:t>adgefficiency.com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545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643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Bootstrapping – in RL context this means to use a function to improve itself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Same function but evaluated at different points i.e. (</a:t>
                </a:r>
                <a:r>
                  <a:rPr lang="en-GB" dirty="0" err="1"/>
                  <a:t>s,a</a:t>
                </a:r>
                <a:r>
                  <a:rPr lang="en-GB" dirty="0"/>
                  <a:t>) &amp; (s’, a)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Bootstrapping tends to introduce bias (while also reducing variance)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64359"/>
              </a:xfrm>
              <a:blipFill>
                <a:blip r:embed="rId3"/>
                <a:stretch>
                  <a:fillRect l="-1043" t="-2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Bootstrapping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DB52E-7AE2-4F3E-8EFF-E9D120E4E7FE}"/>
              </a:ext>
            </a:extLst>
          </p:cNvPr>
          <p:cNvSpPr/>
          <p:nvPr/>
        </p:nvSpPr>
        <p:spPr>
          <a:xfrm flipV="1">
            <a:off x="4330700" y="4493341"/>
            <a:ext cx="292100" cy="45719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3A284-786F-4AC5-B23A-3B9F4900A890}"/>
              </a:ext>
            </a:extLst>
          </p:cNvPr>
          <p:cNvSpPr/>
          <p:nvPr/>
        </p:nvSpPr>
        <p:spPr>
          <a:xfrm flipV="1">
            <a:off x="6705600" y="4493341"/>
            <a:ext cx="292100" cy="45719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87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SARSA = on policy</a:t>
            </a:r>
          </a:p>
          <a:p>
            <a:pPr marL="0" indent="0">
              <a:buNone/>
            </a:pPr>
            <a:r>
              <a:rPr lang="en-GB" dirty="0"/>
              <a:t>Q-Learning = off policy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Atari</a:t>
            </a:r>
          </a:p>
          <a:p>
            <a:pPr marL="457200" lvl="1" indent="0">
              <a:buNone/>
            </a:pPr>
            <a:r>
              <a:rPr lang="en-GB" dirty="0"/>
              <a:t>End to end reinforcement learning</a:t>
            </a:r>
          </a:p>
          <a:p>
            <a:pPr marL="457200" lvl="1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Use of replay memory = breaks correlations, smooths behaviour distribution, more data 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Q-Learning &amp; Atari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879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62275"/>
          </a:xfrm>
        </p:spPr>
        <p:txBody>
          <a:bodyPr/>
          <a:lstStyle/>
          <a:p>
            <a:r>
              <a:rPr lang="en-GB" dirty="0"/>
              <a:t>Part Three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Policy gradient methods</a:t>
            </a:r>
          </a:p>
        </p:txBody>
      </p:sp>
    </p:spTree>
    <p:extLst>
      <p:ext uri="{BB962C8B-B14F-4D97-AF65-F5344CB8AC3E}">
        <p14:creationId xmlns:p14="http://schemas.microsoft.com/office/powerpoint/2010/main" val="3764630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Previously we looked at generating a policy using a value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we look at </a:t>
            </a:r>
            <a:r>
              <a:rPr lang="en-GB" b="1" dirty="0">
                <a:solidFill>
                  <a:schemeClr val="accent6"/>
                </a:solidFill>
              </a:rPr>
              <a:t>parametrizing a policy directly</a:t>
            </a:r>
          </a:p>
          <a:p>
            <a:pPr marL="457200" lvl="1" indent="0">
              <a:buNone/>
            </a:pPr>
            <a:r>
              <a:rPr lang="en-GB" dirty="0"/>
              <a:t>change policy parameters to get more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might a stochastic policy be ideal?</a:t>
            </a:r>
          </a:p>
        </p:txBody>
      </p:sp>
    </p:spTree>
    <p:extLst>
      <p:ext uri="{BB962C8B-B14F-4D97-AF65-F5344CB8AC3E}">
        <p14:creationId xmlns:p14="http://schemas.microsoft.com/office/powerpoint/2010/main" val="3004999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15177"/>
            <a:ext cx="11353801" cy="29428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Deterministic policy (</a:t>
            </a:r>
            <a:r>
              <a:rPr lang="en-GB" dirty="0" err="1"/>
              <a:t>ie</a:t>
            </a:r>
            <a:r>
              <a:rPr lang="en-GB" dirty="0"/>
              <a:t> always rock) is easily exploited!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Uniform random policy is optimal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Stochasticy</a:t>
            </a:r>
            <a:r>
              <a:rPr lang="en-GB" dirty="0"/>
              <a:t> in policy -&gt; can deal with non-stationary environment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Helps exploration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73" y="1544123"/>
            <a:ext cx="3231773" cy="21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9604830" cy="4242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Discrete action space </a:t>
            </a:r>
          </a:p>
          <a:p>
            <a:pPr marL="457200" lvl="1" indent="0">
              <a:buNone/>
            </a:pPr>
            <a:r>
              <a:rPr lang="en-GB" dirty="0"/>
              <a:t>output a vector of probabilities (</a:t>
            </a:r>
            <a:r>
              <a:rPr lang="en-GB" dirty="0" err="1"/>
              <a:t>ie</a:t>
            </a:r>
            <a:r>
              <a:rPr lang="en-GB" dirty="0"/>
              <a:t> </a:t>
            </a:r>
            <a:r>
              <a:rPr lang="en-GB" dirty="0" err="1"/>
              <a:t>softmax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action space</a:t>
            </a:r>
          </a:p>
          <a:p>
            <a:pPr marL="457200" lvl="1" indent="0">
              <a:buNone/>
            </a:pPr>
            <a:r>
              <a:rPr lang="en-GB" dirty="0"/>
              <a:t>output the mean &amp; co-variance of Gaussian (essentially regression)</a:t>
            </a:r>
          </a:p>
          <a:p>
            <a:pPr marL="0" indent="0"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dirty="0"/>
              <a:t>Deep Reinforcement Learning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 fontAlgn="t">
              <a:buNone/>
            </a:pPr>
            <a:r>
              <a:rPr lang="en-GB" dirty="0">
                <a:hlinkClick r:id="rId3"/>
              </a:rPr>
              <a:t>https://www.youtube.com/watch?v=PtAIh9KSnjo#t=47m58s</a:t>
            </a:r>
            <a:endParaRPr lang="en-GB" dirty="0"/>
          </a:p>
          <a:p>
            <a:pPr marL="457200" lvl="1" indent="0" fontAlgn="t">
              <a:buNone/>
            </a:pPr>
            <a:r>
              <a:rPr lang="en-GB" dirty="0"/>
              <a:t>Policy gradient parameterized with a neural network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992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Can be simpler to learn what to do vs learning how much return you will get from state 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Q-Learning considers the Q(</a:t>
            </a:r>
            <a:r>
              <a:rPr lang="en-GB" dirty="0" err="1"/>
              <a:t>s,a</a:t>
            </a:r>
            <a:r>
              <a:rPr lang="en-GB" dirty="0"/>
              <a:t>) for all possible a </a:t>
            </a:r>
          </a:p>
          <a:p>
            <a:pPr marL="457200" lvl="1" indent="0">
              <a:buNone/>
            </a:pPr>
            <a:r>
              <a:rPr lang="en-GB" dirty="0"/>
              <a:t>suffers from curse of dimensionality in high dimensional state or action spaces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Optimize what we care about (the policy)</a:t>
            </a:r>
          </a:p>
          <a:p>
            <a:pPr marL="457200" lvl="1" indent="0">
              <a:buNone/>
            </a:pPr>
            <a:r>
              <a:rPr lang="en-GB" dirty="0"/>
              <a:t>value function methods we optimize for the predictive power of the value function – not for the optimal action</a:t>
            </a:r>
          </a:p>
        </p:txBody>
      </p:sp>
    </p:spTree>
    <p:extLst>
      <p:ext uri="{BB962C8B-B14F-4D97-AF65-F5344CB8AC3E}">
        <p14:creationId xmlns:p14="http://schemas.microsoft.com/office/powerpoint/2010/main" val="28005644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076"/>
            <a:ext cx="10507134" cy="49319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Advantages</a:t>
            </a:r>
          </a:p>
          <a:p>
            <a:pPr marL="457200" lvl="1" indent="0">
              <a:buNone/>
            </a:pPr>
            <a:r>
              <a:rPr lang="en-GB" dirty="0"/>
              <a:t>better convergence (no max!)</a:t>
            </a:r>
          </a:p>
          <a:p>
            <a:pPr marL="457200" lvl="1" indent="0">
              <a:buNone/>
            </a:pPr>
            <a:r>
              <a:rPr lang="en-GB" dirty="0"/>
              <a:t>effective in high dimensional spaces</a:t>
            </a:r>
          </a:p>
          <a:p>
            <a:pPr marL="457200" lvl="1" indent="0">
              <a:buNone/>
            </a:pPr>
            <a:r>
              <a:rPr lang="en-GB" dirty="0"/>
              <a:t>effective in continuous action spaces</a:t>
            </a:r>
          </a:p>
          <a:p>
            <a:pPr marL="457200" lvl="1" indent="0">
              <a:buNone/>
            </a:pPr>
            <a:r>
              <a:rPr lang="en-GB" dirty="0"/>
              <a:t>can learn stochastic policies</a:t>
            </a:r>
          </a:p>
          <a:p>
            <a:pPr marL="457200" lvl="1" indent="0">
              <a:buNone/>
            </a:pPr>
            <a:r>
              <a:rPr lang="en-GB" dirty="0"/>
              <a:t>can be more compact</a:t>
            </a:r>
          </a:p>
          <a:p>
            <a:pPr marL="457200" lvl="1" indent="0">
              <a:buNone/>
            </a:pPr>
            <a:r>
              <a:rPr lang="en-GB" dirty="0"/>
              <a:t>easier to learn LSTM policies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Disadvantages</a:t>
            </a:r>
          </a:p>
          <a:p>
            <a:pPr marL="457200" lvl="1" indent="0">
              <a:buNone/>
            </a:pPr>
            <a:r>
              <a:rPr lang="en-GB" dirty="0"/>
              <a:t>typically converge to local optimum</a:t>
            </a:r>
          </a:p>
          <a:p>
            <a:pPr marL="457200" lvl="1" indent="0">
              <a:buNone/>
            </a:pPr>
            <a:r>
              <a:rPr lang="en-GB" dirty="0"/>
              <a:t>less sample efficient (extract less data than a value function)</a:t>
            </a:r>
          </a:p>
          <a:p>
            <a:pPr marL="457200" lvl="1" indent="0">
              <a:buNone/>
            </a:pPr>
            <a:r>
              <a:rPr lang="en-GB" dirty="0"/>
              <a:t>evaluating policy is high variance</a:t>
            </a:r>
          </a:p>
        </p:txBody>
      </p:sp>
    </p:spTree>
    <p:extLst>
      <p:ext uri="{BB962C8B-B14F-4D97-AF65-F5344CB8AC3E}">
        <p14:creationId xmlns:p14="http://schemas.microsoft.com/office/powerpoint/2010/main" val="2262959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Starting at the end!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 = - log(probability(</a:t>
            </a:r>
            <a:r>
              <a:rPr lang="en-GB" dirty="0" err="1"/>
              <a:t>action_taken</a:t>
            </a:r>
            <a:r>
              <a:rPr lang="en-GB" dirty="0"/>
              <a:t>)) *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Scale loss by the value of the return</a:t>
            </a:r>
          </a:p>
          <a:p>
            <a:pPr marL="457200" lvl="1" indent="0">
              <a:buNone/>
            </a:pPr>
            <a:r>
              <a:rPr lang="en-GB" dirty="0"/>
              <a:t>shift policy parameters in the direction of maximising returns</a:t>
            </a:r>
          </a:p>
          <a:p>
            <a:pPr marL="457200" lvl="1" indent="0">
              <a:buNone/>
            </a:pPr>
            <a:r>
              <a:rPr lang="en-GB" dirty="0"/>
              <a:t>change our policy to favour good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learnt about the different methods to estimate return (Monte Carlo, temporal difference...)</a:t>
            </a:r>
          </a:p>
        </p:txBody>
      </p:sp>
    </p:spTree>
    <p:extLst>
      <p:ext uri="{BB962C8B-B14F-4D97-AF65-F5344CB8AC3E}">
        <p14:creationId xmlns:p14="http://schemas.microsoft.com/office/powerpoint/2010/main" val="1276283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optimize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have learnt about the different methods to estimate return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= we used actual returns (observed)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difference, Q-Learning = use Bellman equation to estimate returns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7594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5"/>
            <a:ext cx="10940144" cy="455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do we measure the quality of our policy?</a:t>
            </a:r>
          </a:p>
          <a:p>
            <a:pPr marL="457200" lvl="1" indent="0">
              <a:buNone/>
            </a:pPr>
            <a:r>
              <a:rPr lang="en-GB" dirty="0"/>
              <a:t>i.e. average reward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gradient is an optimization problem</a:t>
            </a:r>
          </a:p>
          <a:p>
            <a:pPr marL="457200" lvl="1" indent="0">
              <a:buNone/>
            </a:pPr>
            <a:r>
              <a:rPr lang="en-GB" dirty="0"/>
              <a:t>1 - pick a policy quality measure</a:t>
            </a:r>
          </a:p>
          <a:p>
            <a:pPr marL="457200" lvl="1" indent="0">
              <a:buNone/>
            </a:pPr>
            <a:r>
              <a:rPr lang="en-GB" dirty="0"/>
              <a:t>2 – find weights to maximize policy quality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parameters along the gradient</a:t>
            </a:r>
          </a:p>
          <a:p>
            <a:pPr marL="457200" lvl="1" indent="0">
              <a:buNone/>
            </a:pPr>
            <a:r>
              <a:rPr lang="en-GB" dirty="0"/>
              <a:t>Can use any optimization algorithm</a:t>
            </a:r>
          </a:p>
          <a:p>
            <a:pPr marL="457200" lvl="1" indent="0">
              <a:buNone/>
            </a:pPr>
            <a:r>
              <a:rPr lang="en-GB" dirty="0"/>
              <a:t>i.e. gradient descent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4" y="3230894"/>
            <a:ext cx="3186076" cy="1944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28" y="5443918"/>
            <a:ext cx="2242647" cy="7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2911475"/>
          </a:xfrm>
        </p:spPr>
        <p:txBody>
          <a:bodyPr>
            <a:normAutofit/>
          </a:bodyPr>
          <a:lstStyle/>
          <a:p>
            <a:r>
              <a:rPr lang="en-GB" dirty="0"/>
              <a:t>Part One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Introduction to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541388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Likelihood ratios are used to develop the </a:t>
            </a:r>
            <a:r>
              <a:rPr lang="en-GB" b="1" dirty="0">
                <a:solidFill>
                  <a:schemeClr val="accent6"/>
                </a:solidFill>
              </a:rPr>
              <a:t>score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 allows us to take expectations of the average/mean action </a:t>
            </a:r>
          </a:p>
          <a:p>
            <a:pPr marL="457200" lvl="1" indent="0">
              <a:buNone/>
            </a:pPr>
            <a:r>
              <a:rPr lang="en-GB" dirty="0"/>
              <a:t>because we can sample from our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to adjust policy in direction we think is good</a:t>
            </a:r>
          </a:p>
          <a:p>
            <a:pPr marL="457200" lvl="1" indent="0">
              <a:buNone/>
            </a:pPr>
            <a:r>
              <a:rPr lang="en-GB" dirty="0"/>
              <a:t>i.e. to favour action a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3853034" y="2395516"/>
            <a:ext cx="5168020" cy="977657"/>
            <a:chOff x="4069764" y="2285840"/>
            <a:chExt cx="5168020" cy="977657"/>
          </a:xfrm>
        </p:grpSpPr>
        <p:grpSp>
          <p:nvGrpSpPr>
            <p:cNvPr id="19" name="Group 18"/>
            <p:cNvGrpSpPr/>
            <p:nvPr/>
          </p:nvGrpSpPr>
          <p:grpSpPr>
            <a:xfrm>
              <a:off x="4337348" y="2285840"/>
              <a:ext cx="4823947" cy="797778"/>
              <a:chOff x="5557838" y="1867364"/>
              <a:chExt cx="4276050" cy="712827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838" y="1867364"/>
                <a:ext cx="1990725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5513" y="1884866"/>
                <a:ext cx="2238375" cy="695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4069764" y="2903733"/>
              <a:ext cx="2367280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gradient[policy]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715063" y="2903733"/>
              <a:ext cx="2522721" cy="3597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chemeClr val="accent6"/>
                  </a:solidFill>
                </a:rPr>
                <a:t>gradient[log(policy)]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119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/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]∙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17D4FF-DF00-4026-B912-511DE33DA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37" y="2034967"/>
                <a:ext cx="106035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C17AF4-2242-4E46-B054-3DDB8A1663AD}"/>
              </a:ext>
            </a:extLst>
          </p:cNvPr>
          <p:cNvSpPr txBox="1">
            <a:spLocks/>
          </p:cNvSpPr>
          <p:nvPr/>
        </p:nvSpPr>
        <p:spPr>
          <a:xfrm>
            <a:off x="314632" y="3102901"/>
            <a:ext cx="3864078" cy="31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Expectation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0F4BF6-3E33-438B-8872-6099E112D557}"/>
              </a:ext>
            </a:extLst>
          </p:cNvPr>
          <p:cNvCxnSpPr>
            <a:cxnSpLocks/>
          </p:cNvCxnSpPr>
          <p:nvPr/>
        </p:nvCxnSpPr>
        <p:spPr>
          <a:xfrm flipV="1">
            <a:off x="3327400" y="2592873"/>
            <a:ext cx="1057787" cy="432704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2AFD55-7CF9-40F5-8B62-1F490F3576C7}"/>
              </a:ext>
            </a:extLst>
          </p:cNvPr>
          <p:cNvSpPr txBox="1">
            <a:spLocks/>
          </p:cNvSpPr>
          <p:nvPr/>
        </p:nvSpPr>
        <p:spPr>
          <a:xfrm>
            <a:off x="1057536" y="3794513"/>
            <a:ext cx="5444863" cy="298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 of the log of the policy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F47983-0D91-4E61-A634-20EC8DA3F80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038600" y="2681298"/>
            <a:ext cx="2320698" cy="1042048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7E4FA-BE7F-4F2D-AFF0-34040B659B1E}"/>
              </a:ext>
            </a:extLst>
          </p:cNvPr>
          <p:cNvSpPr txBox="1">
            <a:spLocks/>
          </p:cNvSpPr>
          <p:nvPr/>
        </p:nvSpPr>
        <p:spPr>
          <a:xfrm>
            <a:off x="3373568" y="4437790"/>
            <a:ext cx="7980232" cy="39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Discounted return for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from state s, taking action 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86CCAD-B7AE-4A14-8620-A2251288A484}"/>
              </a:ext>
            </a:extLst>
          </p:cNvPr>
          <p:cNvCxnSpPr>
            <a:cxnSpLocks/>
          </p:cNvCxnSpPr>
          <p:nvPr/>
        </p:nvCxnSpPr>
        <p:spPr>
          <a:xfrm flipV="1">
            <a:off x="7454900" y="2681298"/>
            <a:ext cx="1701800" cy="163423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814943B-EAEB-481C-970D-F2DC436033D3}"/>
              </a:ext>
            </a:extLst>
          </p:cNvPr>
          <p:cNvSpPr txBox="1">
            <a:spLocks/>
          </p:cNvSpPr>
          <p:nvPr/>
        </p:nvSpPr>
        <p:spPr>
          <a:xfrm>
            <a:off x="188594" y="5428751"/>
            <a:ext cx="9184006" cy="421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Note –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 = function parameters: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chemeClr val="accent6"/>
                </a:solidFill>
              </a:rPr>
              <a:t>	i.e. π</a:t>
            </a:r>
            <a:r>
              <a:rPr lang="el-GR" sz="1800" b="1" baseline="-25000" dirty="0">
                <a:solidFill>
                  <a:schemeClr val="accent6"/>
                </a:solidFill>
              </a:rPr>
              <a:t>θ</a:t>
            </a:r>
            <a:r>
              <a:rPr lang="en-GB" sz="1800" b="1" dirty="0">
                <a:solidFill>
                  <a:schemeClr val="accent6"/>
                </a:solidFill>
              </a:rPr>
              <a:t>= policy </a:t>
            </a:r>
            <a:r>
              <a:rPr lang="el-GR" sz="1800" b="1" dirty="0">
                <a:solidFill>
                  <a:schemeClr val="accent6"/>
                </a:solidFill>
              </a:rPr>
              <a:t>π</a:t>
            </a:r>
            <a:r>
              <a:rPr lang="en-GB" sz="1800" b="1" dirty="0">
                <a:solidFill>
                  <a:schemeClr val="accent6"/>
                </a:solidFill>
              </a:rPr>
              <a:t> parameterized by weights </a:t>
            </a:r>
            <a:r>
              <a:rPr lang="el-GR" sz="1800" b="1" dirty="0">
                <a:solidFill>
                  <a:schemeClr val="accent6"/>
                </a:solidFill>
              </a:rPr>
              <a:t>θ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9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Look at the probability of an action for policy </a:t>
                </a:r>
                <a:r>
                  <a:rPr lang="el-GR" dirty="0"/>
                  <a:t>π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Increase the probability for good paths (</a:t>
                </a:r>
                <a:r>
                  <a:rPr lang="en-GB" dirty="0" err="1"/>
                  <a:t>ie</a:t>
                </a:r>
                <a:r>
                  <a:rPr lang="en-GB" dirty="0"/>
                  <a:t> high rewards)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Decrease the probability of bad actions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26076"/>
                <a:ext cx="10335323" cy="4294420"/>
              </a:xfrm>
              <a:blipFill>
                <a:blip r:embed="rId3"/>
                <a:stretch>
                  <a:fillRect l="-1179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288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</a:t>
            </a:r>
            <a:r>
              <a:rPr lang="en-GB" dirty="0" err="1"/>
              <a:t>softmax</a:t>
            </a:r>
            <a:r>
              <a:rPr lang="en-GB" dirty="0"/>
              <a:t>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</a:t>
            </a:r>
            <a:r>
              <a:rPr lang="en-GB" dirty="0" err="1"/>
              <a:t>softmax</a:t>
            </a:r>
            <a:r>
              <a:rPr lang="en-GB" dirty="0"/>
              <a:t> for </a:t>
            </a:r>
            <a:r>
              <a:rPr lang="en-GB" b="1" dirty="0">
                <a:solidFill>
                  <a:schemeClr val="accent6"/>
                </a:solidFill>
              </a:rPr>
              <a:t>discrete actions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Actions weighted using linear combination of features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74" y="5020982"/>
            <a:ext cx="6255833" cy="83867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59" y="1675998"/>
            <a:ext cx="3075944" cy="71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920831" y="2316319"/>
            <a:ext cx="20811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probability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915956" y="2316319"/>
            <a:ext cx="220135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exponential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65" y="3343030"/>
            <a:ext cx="1802423" cy="72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726651" y="560785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feature for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 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we took)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91677" y="5605846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average feature for all possible a</a:t>
            </a:r>
          </a:p>
        </p:txBody>
      </p:sp>
    </p:spTree>
    <p:extLst>
      <p:ext uri="{BB962C8B-B14F-4D97-AF65-F5344CB8AC3E}">
        <p14:creationId xmlns:p14="http://schemas.microsoft.com/office/powerpoint/2010/main" val="13183081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Gaussian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26076"/>
            <a:ext cx="10335323" cy="429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Use Gaussian for </a:t>
            </a:r>
            <a:r>
              <a:rPr lang="en-GB" b="1" dirty="0">
                <a:solidFill>
                  <a:schemeClr val="accent6"/>
                </a:solidFill>
              </a:rPr>
              <a:t>continuous actions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Mean weighted using linear combination of features</a:t>
            </a:r>
          </a:p>
          <a:p>
            <a:pPr marL="457200" lvl="1" indent="0">
              <a:buNone/>
            </a:pPr>
            <a:r>
              <a:rPr lang="en-GB" dirty="0"/>
              <a:t>could also parameterize the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score function to find the gradient</a:t>
            </a:r>
          </a:p>
          <a:p>
            <a:pPr marL="457200" lvl="1" indent="0">
              <a:buNone/>
            </a:pPr>
            <a:r>
              <a:rPr lang="en-GB" dirty="0"/>
              <a:t>how much more of this feature </a:t>
            </a:r>
          </a:p>
          <a:p>
            <a:pPr marL="457200" lvl="1" indent="0">
              <a:buNone/>
            </a:pPr>
            <a:r>
              <a:rPr lang="en-GB" dirty="0"/>
              <a:t>do I have than usual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7963" y="5440015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(action – mean) * feature / variance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4" y="2887420"/>
            <a:ext cx="2028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89" y="4240946"/>
            <a:ext cx="4933149" cy="10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461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 actual return as unbiased sample of Q(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Update parameters using stochastic gradient ascent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6" y="2945504"/>
            <a:ext cx="8490858" cy="36619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19529" y="5072009"/>
            <a:ext cx="6672963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gradient[log(policy)] * sampled actual return</a:t>
            </a:r>
          </a:p>
        </p:txBody>
      </p:sp>
    </p:spTree>
    <p:extLst>
      <p:ext uri="{BB962C8B-B14F-4D97-AF65-F5344CB8AC3E}">
        <p14:creationId xmlns:p14="http://schemas.microsoft.com/office/powerpoint/2010/main" val="2107170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E896B-6A72-42A3-B043-95A307CE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690688"/>
            <a:ext cx="6953946" cy="51879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8F52E7-C19F-428D-B2D2-738E1086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34291283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4072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Combination of value &amp; policy methods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</a:t>
            </a:r>
            <a:r>
              <a:rPr lang="en-GB" b="1" dirty="0">
                <a:solidFill>
                  <a:schemeClr val="accent6"/>
                </a:solidFill>
              </a:rPr>
              <a:t>two parameterized functions</a:t>
            </a:r>
          </a:p>
          <a:p>
            <a:pPr marL="457200" lvl="1" indent="0">
              <a:buNone/>
            </a:pPr>
            <a:r>
              <a:rPr lang="en-GB" dirty="0"/>
              <a:t>1 – Actor = parametrize a policy</a:t>
            </a:r>
          </a:p>
          <a:p>
            <a:pPr marL="457200" lvl="1" indent="0">
              <a:buNone/>
            </a:pPr>
            <a:r>
              <a:rPr lang="en-GB" dirty="0"/>
              <a:t>2 – Critic = parameterize a value function </a:t>
            </a:r>
            <a:r>
              <a:rPr lang="en-GB" dirty="0" err="1"/>
              <a:t>Q</a:t>
            </a:r>
            <a:r>
              <a:rPr lang="en-GB" baseline="-25000" dirty="0" err="1"/>
              <a:t>w</a:t>
            </a:r>
            <a:r>
              <a:rPr lang="en-GB" dirty="0"/>
              <a:t>(</a:t>
            </a:r>
            <a:r>
              <a:rPr lang="en-GB" dirty="0" err="1"/>
              <a:t>s,a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then update our policy in the direction suggested by critic</a:t>
            </a:r>
          </a:p>
          <a:p>
            <a:pPr marL="457200" lvl="1" indent="0">
              <a:buNone/>
            </a:pPr>
            <a:r>
              <a:rPr lang="en-GB" dirty="0"/>
              <a:t>We follow an approximate policy gradient (as we use approximate value function)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67"/>
          <a:stretch/>
        </p:blipFill>
        <p:spPr>
          <a:xfrm>
            <a:off x="3939512" y="5604933"/>
            <a:ext cx="5450115" cy="125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50281" y="3056322"/>
            <a:ext cx="37697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Approximate using Monte Carlo, temporal difference etc.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accent6"/>
                </a:solidFill>
              </a:rPr>
              <a:t>Q</a:t>
            </a:r>
            <a:r>
              <a:rPr lang="el-GR" sz="1800" b="1" dirty="0">
                <a:solidFill>
                  <a:schemeClr val="accent6"/>
                </a:solidFill>
                <a:latin typeface="Calibri"/>
              </a:rPr>
              <a:t>π</a:t>
            </a:r>
            <a:r>
              <a:rPr lang="en-GB" sz="1800" b="1" dirty="0">
                <a:solidFill>
                  <a:schemeClr val="accent6"/>
                </a:solidFill>
                <a:latin typeface="Calibri"/>
              </a:rPr>
              <a:t>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– not Q</a:t>
            </a:r>
            <a:r>
              <a:rPr lang="en-GB" sz="1800" b="1" baseline="-25000" dirty="0">
                <a:solidFill>
                  <a:schemeClr val="accent6"/>
                </a:solidFill>
                <a:latin typeface="+mj-lt"/>
              </a:rPr>
              <a:t>* </a:t>
            </a:r>
            <a:r>
              <a:rPr lang="en-GB" sz="1800" b="1" dirty="0">
                <a:solidFill>
                  <a:schemeClr val="accent6"/>
                </a:solidFill>
                <a:latin typeface="+mj-lt"/>
              </a:rPr>
              <a:t>!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81108" y="3416086"/>
            <a:ext cx="633046" cy="29622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15" y="321902"/>
            <a:ext cx="6511518" cy="629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252892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42729" y="2730217"/>
            <a:ext cx="423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taking actions</a:t>
            </a:r>
          </a:p>
          <a:p>
            <a:pPr algn="ctr"/>
            <a:r>
              <a:rPr lang="en-GB" sz="2400" dirty="0"/>
              <a:t>generating data</a:t>
            </a:r>
          </a:p>
          <a:p>
            <a:pPr algn="ctr"/>
            <a:r>
              <a:rPr lang="en-GB" sz="2400" dirty="0"/>
              <a:t>learning 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4069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unknown patterns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5172" y="1438779"/>
            <a:ext cx="2612572" cy="43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http://arbesman.net/blog/wp-content/uploads/2011/03/journal.pone_.0018029.g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76" y="4213124"/>
            <a:ext cx="2088107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VM-line (500×37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1" y="4223047"/>
            <a:ext cx="2738365" cy="20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13" y="1758805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229" y="1749569"/>
            <a:ext cx="4064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Unsupervised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2729" y="1753557"/>
            <a:ext cx="42492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/>
              <a:t>Reinforcement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524" y="2764342"/>
            <a:ext cx="21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learning known patterns</a:t>
            </a:r>
          </a:p>
        </p:txBody>
      </p:sp>
      <p:pic>
        <p:nvPicPr>
          <p:cNvPr id="2050" name="Picture 2" descr="http://s.hswstatic.com/gif/ai-arms-race-par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3" y="4383986"/>
            <a:ext cx="2997427" cy="1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52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43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Actor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l-GR" dirty="0">
                <a:latin typeface="Calibri"/>
              </a:rPr>
              <a:t> θ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 update using policy gradient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2" y="2984728"/>
            <a:ext cx="6643535" cy="363588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08246" y="4709077"/>
            <a:ext cx="557236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TD error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08246" y="5068841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policy (actor)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05784" y="1875691"/>
            <a:ext cx="9558215" cy="4308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Critic (</a:t>
            </a:r>
            <a:r>
              <a:rPr lang="en-GB" dirty="0" err="1"/>
              <a:t>params</a:t>
            </a:r>
            <a:r>
              <a:rPr lang="en-GB" dirty="0"/>
              <a:t>=</a:t>
            </a:r>
            <a:r>
              <a:rPr lang="en-GB" dirty="0">
                <a:latin typeface="Calibri"/>
              </a:rPr>
              <a:t>w)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update using linear TD(0)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08246" y="5401123"/>
            <a:ext cx="5689599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  <a:latin typeface="+mj-lt"/>
              </a:rPr>
              <a:t>improve value function (critic)</a:t>
            </a:r>
            <a:endParaRPr lang="en-GB" sz="1800" b="1" baseline="-250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4253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can reduce variance using a baseline (without changing the expectation)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baseline allows us to rewrite our policy gradient update using the advantage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now need to parameterize three functions (Q, V, </a:t>
            </a:r>
            <a:r>
              <a:rPr lang="el-GR" dirty="0">
                <a:latin typeface="Calibri"/>
              </a:rPr>
              <a:t>π</a:t>
            </a:r>
            <a:r>
              <a:rPr lang="en-GB" dirty="0"/>
              <a:t>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also use an approximate TD error</a:t>
            </a:r>
          </a:p>
          <a:p>
            <a:pPr marL="457200" lvl="1" indent="0">
              <a:buNone/>
            </a:pPr>
            <a:r>
              <a:rPr lang="en-GB" dirty="0"/>
              <a:t>Only one set of parameters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2" y="3535265"/>
            <a:ext cx="5056868" cy="111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9528"/>
          <a:stretch/>
        </p:blipFill>
        <p:spPr>
          <a:xfrm>
            <a:off x="7452838" y="5970954"/>
            <a:ext cx="3800475" cy="437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9575"/>
          <a:stretch/>
        </p:blipFill>
        <p:spPr>
          <a:xfrm>
            <a:off x="7452839" y="5391201"/>
            <a:ext cx="3800475" cy="5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18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High dimensional &amp; continuous action spaces</a:t>
            </a:r>
          </a:p>
          <a:p>
            <a:pPr marL="0" indent="0">
              <a:buNone/>
            </a:pPr>
            <a:r>
              <a:rPr lang="en-GB" dirty="0"/>
              <a:t>Slower &amp; more reliable convergence</a:t>
            </a:r>
          </a:p>
          <a:p>
            <a:pPr marL="0" indent="0">
              <a:buNone/>
            </a:pPr>
            <a:r>
              <a:rPr lang="en-GB" dirty="0"/>
              <a:t>Allow stochastic policies</a:t>
            </a:r>
          </a:p>
          <a:p>
            <a:pPr marL="0" indent="0">
              <a:buNone/>
            </a:pPr>
            <a:r>
              <a:rPr lang="en-GB" dirty="0"/>
              <a:t>Inefficient</a:t>
            </a:r>
          </a:p>
          <a:p>
            <a:pPr marL="0" indent="0">
              <a:buNone/>
            </a:pPr>
            <a:r>
              <a:rPr lang="en-GB" dirty="0"/>
              <a:t>High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Score function</a:t>
            </a:r>
          </a:p>
          <a:p>
            <a:pPr marL="0" indent="0">
              <a:buNone/>
            </a:pPr>
            <a:r>
              <a:rPr lang="en-GB" dirty="0"/>
              <a:t>Actor-Critic</a:t>
            </a:r>
          </a:p>
          <a:p>
            <a:pPr marL="457200" lvl="1" indent="0">
              <a:buNone/>
            </a:pPr>
            <a:r>
              <a:rPr lang="en-GB" dirty="0"/>
              <a:t>use of a baseline to reduce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 </a:t>
            </a:r>
            <a:r>
              <a:rPr lang="en-GB" dirty="0"/>
              <a:t>– Policy Gradient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0358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methods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harder to understand when they are going to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stable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more efficient (when they work)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learning value function and hoping it gives a good policy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Policy gradients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converge better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optimize what you care about directly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less efficient (smaller updates – less aggressive than the argmax)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6505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4562717"/>
            <a:ext cx="10515600" cy="2204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endParaRPr lang="en-GB" i="1" dirty="0"/>
          </a:p>
          <a:p>
            <a:pPr marL="0" indent="0" fontAlgn="t">
              <a:buNone/>
            </a:pPr>
            <a:r>
              <a:rPr lang="en-GB" i="1" dirty="0"/>
              <a:t>Adapted from</a:t>
            </a:r>
          </a:p>
          <a:p>
            <a:pPr marL="0" indent="0" fontAlgn="t">
              <a:buNone/>
            </a:pPr>
            <a:r>
              <a:rPr lang="en-GB" i="1" dirty="0"/>
              <a:t>Deep Reinforcement Learning (John Schulman, </a:t>
            </a:r>
            <a:r>
              <a:rPr lang="en-GB" i="1" dirty="0" err="1"/>
              <a:t>OpenAI</a:t>
            </a:r>
            <a:r>
              <a:rPr lang="en-GB" i="1" dirty="0"/>
              <a:t>)</a:t>
            </a:r>
          </a:p>
          <a:p>
            <a:pPr marL="457200" lvl="1" indent="0" fontAlgn="t">
              <a:buNone/>
            </a:pPr>
            <a:r>
              <a:rPr lang="en-GB" i="1" dirty="0"/>
              <a:t>https://www.youtube.com/watch?v=PtAIh9KSnjo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6517C-9033-4BFB-A0F8-2F2CE71D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279771"/>
            <a:ext cx="8132995" cy="2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26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80614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3" b="56596"/>
          <a:stretch/>
        </p:blipFill>
        <p:spPr bwMode="auto">
          <a:xfrm>
            <a:off x="569719" y="2330817"/>
            <a:ext cx="10997593" cy="258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37" y="6194366"/>
            <a:ext cx="4943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49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2015 - First computer to beat a human professional Lee </a:t>
            </a:r>
            <a:r>
              <a:rPr lang="en-GB" dirty="0" err="1"/>
              <a:t>Sedol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2017 - Beat world No.1 ranked player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Jie</a:t>
            </a:r>
            <a:r>
              <a:rPr lang="en-GB" dirty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2394"/>
            <a:ext cx="10739438" cy="222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896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Long been viewed as the most challenging of the classic games for artificial intelligence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Massive search space – 1.74x10</a:t>
            </a:r>
            <a:r>
              <a:rPr lang="en-GB" baseline="30000" dirty="0"/>
              <a:t>172 </a:t>
            </a:r>
            <a:r>
              <a:rPr lang="en-GB" dirty="0"/>
              <a:t>legal positions</a:t>
            </a:r>
          </a:p>
          <a:p>
            <a:pPr marL="457200" lvl="1" indent="0">
              <a:buNone/>
            </a:pPr>
            <a:r>
              <a:rPr lang="en-GB" dirty="0"/>
              <a:t>Difficult to evaluate board positions &amp; moves</a:t>
            </a:r>
          </a:p>
          <a:p>
            <a:pPr marL="457200" lvl="1" indent="0">
              <a:buNone/>
            </a:pPr>
            <a:r>
              <a:rPr lang="en-GB" dirty="0"/>
              <a:t>Sparse &amp; delayed reward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AlphaGo works to </a:t>
            </a:r>
            <a:r>
              <a:rPr lang="en-GB" b="1" dirty="0">
                <a:solidFill>
                  <a:schemeClr val="accent6"/>
                </a:solidFill>
              </a:rPr>
              <a:t>reduce both the depth and width of search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 – width reduced by sampling high probability actions from a policy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2 – depth reduces through position evaluation using v(s)</a:t>
            </a:r>
          </a:p>
        </p:txBody>
      </p:sp>
    </p:spTree>
    <p:extLst>
      <p:ext uri="{BB962C8B-B14F-4D97-AF65-F5344CB8AC3E}">
        <p14:creationId xmlns:p14="http://schemas.microsoft.com/office/powerpoint/2010/main" val="38267357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AlphaGo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Three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fast rollout policy network – </a:t>
            </a:r>
            <a:r>
              <a:rPr lang="en-GB" dirty="0" err="1"/>
              <a:t>softmax</a:t>
            </a:r>
            <a:r>
              <a:rPr lang="en-GB" dirty="0"/>
              <a:t> linear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supervised learning policy network – 13 layer convolutional NN</a:t>
            </a:r>
          </a:p>
          <a:p>
            <a:pPr marL="457200" lvl="1" indent="0">
              <a:buNone/>
            </a:pPr>
            <a:r>
              <a:rPr lang="en-GB" dirty="0"/>
              <a:t>reinforcement learning policy network – same structure as SL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One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predicts expected outcome of state s – v(s)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Combined together using 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37523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A3C80-AD63-41F2-91AB-B8177127C723}"/>
              </a:ext>
            </a:extLst>
          </p:cNvPr>
          <p:cNvSpPr txBox="1"/>
          <p:nvPr/>
        </p:nvSpPr>
        <p:spPr>
          <a:xfrm>
            <a:off x="0" y="1958668"/>
            <a:ext cx="6174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Value function methods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</a:t>
            </a:r>
          </a:p>
          <a:p>
            <a:pPr algn="ctr"/>
            <a:r>
              <a:rPr lang="en-GB" sz="2400" b="1" dirty="0"/>
              <a:t>V(s, θ)</a:t>
            </a:r>
          </a:p>
          <a:p>
            <a:pPr algn="ctr"/>
            <a:r>
              <a:rPr lang="en-GB" sz="2400" b="1" dirty="0"/>
              <a:t>Q(s, a, θ)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3D243-BAA8-4DB7-A922-CA65C6FDF960}"/>
              </a:ext>
            </a:extLst>
          </p:cNvPr>
          <p:cNvSpPr txBox="1"/>
          <p:nvPr/>
        </p:nvSpPr>
        <p:spPr>
          <a:xfrm>
            <a:off x="6095999" y="1958667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6"/>
                </a:solidFill>
              </a:rPr>
              <a:t>Policy methods</a:t>
            </a:r>
          </a:p>
          <a:p>
            <a:pPr algn="ctr"/>
            <a:endParaRPr lang="en-GB" sz="32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policy</a:t>
            </a:r>
          </a:p>
          <a:p>
            <a:pPr algn="ctr"/>
            <a:r>
              <a:rPr lang="el-GR" sz="2400" b="1" dirty="0"/>
              <a:t>π</a:t>
            </a:r>
            <a:r>
              <a:rPr lang="en-GB" sz="2400" b="1" dirty="0"/>
              <a:t>(s, 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83E2-4860-4B54-B397-A49BEAB01EC0}"/>
              </a:ext>
            </a:extLst>
          </p:cNvPr>
          <p:cNvSpPr txBox="1"/>
          <p:nvPr/>
        </p:nvSpPr>
        <p:spPr>
          <a:xfrm>
            <a:off x="2527299" y="4633774"/>
            <a:ext cx="730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/>
                </a:solidFill>
              </a:rPr>
              <a:t>Actor-critic</a:t>
            </a:r>
          </a:p>
          <a:p>
            <a:pPr algn="ctr"/>
            <a:endParaRPr lang="en-GB" sz="3000" b="1" dirty="0">
              <a:solidFill>
                <a:schemeClr val="accent6"/>
              </a:solidFill>
            </a:endParaRPr>
          </a:p>
          <a:p>
            <a:pPr algn="ctr"/>
            <a:r>
              <a:rPr lang="en-GB" sz="2400" b="1" dirty="0"/>
              <a:t>Parameterize a value function and 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45107F-FE7F-451C-9AB2-7B6D487241BC}"/>
              </a:ext>
            </a:extLst>
          </p:cNvPr>
          <p:cNvCxnSpPr>
            <a:cxnSpLocks/>
          </p:cNvCxnSpPr>
          <p:nvPr/>
        </p:nvCxnSpPr>
        <p:spPr>
          <a:xfrm>
            <a:off x="4100051" y="3590823"/>
            <a:ext cx="941848" cy="1042951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16A9A-72B8-4FEA-83C1-FE234BD94EB7}"/>
              </a:ext>
            </a:extLst>
          </p:cNvPr>
          <p:cNvCxnSpPr>
            <a:cxnSpLocks/>
          </p:cNvCxnSpPr>
          <p:nvPr/>
        </p:nvCxnSpPr>
        <p:spPr>
          <a:xfrm flipH="1">
            <a:off x="7023099" y="3467100"/>
            <a:ext cx="923823" cy="1166674"/>
          </a:xfrm>
          <a:prstGeom prst="straightConnector1">
            <a:avLst/>
          </a:prstGeom>
          <a:ln w="984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107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 – Train our fast &amp; SL policy networks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predicting moves of human expert players (supervised learning)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 – Train our RL policy network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initialize using SL policy network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self play – optimize to win (not predict moves)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 – Train value function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use data generated during RL policy network self play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72" y="3399915"/>
            <a:ext cx="3269254" cy="12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95" y="5292966"/>
            <a:ext cx="3241905" cy="9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57787" y="3220033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gradient 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7787" y="489057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update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49782" y="6361201"/>
            <a:ext cx="324190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i="1" dirty="0"/>
              <a:t>z = game outcome</a:t>
            </a:r>
          </a:p>
        </p:txBody>
      </p:sp>
    </p:spTree>
    <p:extLst>
      <p:ext uri="{BB962C8B-B14F-4D97-AF65-F5344CB8AC3E}">
        <p14:creationId xmlns:p14="http://schemas.microsoft.com/office/powerpoint/2010/main" val="10861857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process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680832"/>
            <a:ext cx="9902977" cy="49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0503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Planning can be used to </a:t>
            </a:r>
          </a:p>
          <a:p>
            <a:pPr marL="457200" lvl="1" indent="0">
              <a:buNone/>
            </a:pPr>
            <a:r>
              <a:rPr lang="en-GB" dirty="0"/>
              <a:t>improve a policy/value function (i.e. Dynamic Programming)</a:t>
            </a:r>
          </a:p>
          <a:p>
            <a:pPr marL="457200" lvl="1" indent="0">
              <a:buNone/>
            </a:pPr>
            <a:r>
              <a:rPr lang="en-GB" dirty="0"/>
              <a:t>but also for action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Run many simulated trajectories from our state s to episode end</a:t>
            </a:r>
          </a:p>
          <a:p>
            <a:pPr marL="457200" lvl="1" indent="0">
              <a:buNone/>
            </a:pPr>
            <a:r>
              <a:rPr lang="en-GB" dirty="0"/>
              <a:t>trajectories simulated using the fast rollout policy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a state-action pair Q(</a:t>
            </a:r>
            <a:r>
              <a:rPr lang="en-GB" dirty="0" err="1"/>
              <a:t>s,a</a:t>
            </a:r>
            <a:r>
              <a:rPr lang="en-GB" dirty="0"/>
              <a:t>) is estimated as the average of the simulated returns from that pair</a:t>
            </a:r>
          </a:p>
          <a:p>
            <a:pPr marL="457200" lvl="1" indent="0">
              <a:buNone/>
            </a:pPr>
            <a:r>
              <a:rPr lang="en-GB" dirty="0"/>
              <a:t>track two statistics: 1 = visit count, 2 = number of wins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Move selected using these statistics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4527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" y="2306904"/>
            <a:ext cx="10770252" cy="44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47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Choose new node to simulate</a:t>
            </a:r>
          </a:p>
        </p:txBody>
      </p:sp>
      <p:sp>
        <p:nvSpPr>
          <p:cNvPr id="3" name="Oval 2"/>
          <p:cNvSpPr/>
          <p:nvPr/>
        </p:nvSpPr>
        <p:spPr>
          <a:xfrm>
            <a:off x="3688521" y="3862898"/>
            <a:ext cx="1216106" cy="1032575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79185" y="3819283"/>
            <a:ext cx="1271031" cy="1667117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27514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Simulate to end of episode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79021" y="1577592"/>
            <a:ext cx="2299107" cy="1032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Backup result to prior state</a:t>
            </a:r>
          </a:p>
        </p:txBody>
      </p:sp>
    </p:spTree>
    <p:extLst>
      <p:ext uri="{BB962C8B-B14F-4D97-AF65-F5344CB8AC3E}">
        <p14:creationId xmlns:p14="http://schemas.microsoft.com/office/powerpoint/2010/main" val="6640590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Evaluate each node in two ways</a:t>
            </a:r>
          </a:p>
          <a:p>
            <a:pPr marL="457200" lvl="1" indent="0">
              <a:buNone/>
            </a:pPr>
            <a:r>
              <a:rPr lang="en-GB" dirty="0"/>
              <a:t>1 – value function</a:t>
            </a:r>
          </a:p>
          <a:p>
            <a:pPr marL="457200" lvl="1" indent="0">
              <a:buNone/>
            </a:pPr>
            <a:r>
              <a:rPr lang="en-GB" dirty="0"/>
              <a:t>2 – outcome of a random rollout using fast rollout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Combined using a mixing parameter lambda</a:t>
            </a:r>
          </a:p>
          <a:p>
            <a:pPr marL="457200" lvl="1" indent="0">
              <a:buNone/>
            </a:pPr>
            <a:r>
              <a:rPr lang="en-GB" dirty="0"/>
              <a:t>We are mixing the full rollout with a one step rollout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Distributed version of AlphaGo</a:t>
            </a:r>
          </a:p>
          <a:p>
            <a:pPr marL="457200" lvl="1" indent="0">
              <a:buNone/>
            </a:pPr>
            <a:r>
              <a:rPr lang="en-GB" dirty="0"/>
              <a:t>1,202 CPUs &amp; 176 GPUs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84" y="4712514"/>
            <a:ext cx="4194412" cy="94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9139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56" y="1481667"/>
            <a:ext cx="8200778" cy="53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930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1129" r="60050" b="60840"/>
          <a:stretch/>
        </p:blipFill>
        <p:spPr bwMode="auto">
          <a:xfrm>
            <a:off x="1070875" y="1556058"/>
            <a:ext cx="4127024" cy="468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Value function V(s)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Convolutional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Show winning percentages for top moves</a:t>
            </a:r>
          </a:p>
        </p:txBody>
      </p:sp>
    </p:spTree>
    <p:extLst>
      <p:ext uri="{BB962C8B-B14F-4D97-AF65-F5344CB8AC3E}">
        <p14:creationId xmlns:p14="http://schemas.microsoft.com/office/powerpoint/2010/main" val="3136905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1854" y="4760259"/>
            <a:ext cx="2443885" cy="1002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value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 0)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0" t="332" r="37950" b="61637"/>
          <a:stretch/>
        </p:blipFill>
        <p:spPr bwMode="auto">
          <a:xfrm>
            <a:off x="255494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3E6A57-A4C7-43A3-91F5-8AF73A09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4" t="718" r="15816" b="61251"/>
          <a:stretch/>
        </p:blipFill>
        <p:spPr bwMode="auto">
          <a:xfrm>
            <a:off x="7575161" y="1583266"/>
            <a:ext cx="2728694" cy="30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7451024" y="4792026"/>
            <a:ext cx="2577354" cy="114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using the rollouts</a:t>
            </a:r>
          </a:p>
          <a:p>
            <a:pPr marL="0" indent="0" algn="ctr">
              <a:buNone/>
            </a:pPr>
            <a:r>
              <a:rPr lang="en-GB" dirty="0"/>
              <a:t> (</a:t>
            </a:r>
            <a:r>
              <a:rPr lang="el-GR" dirty="0"/>
              <a:t>λ</a:t>
            </a:r>
            <a:r>
              <a:rPr lang="en-GB" dirty="0"/>
              <a:t>=1)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BF93CD-A3FC-48C2-B0F5-647A6040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93" y="5938495"/>
            <a:ext cx="4059132" cy="90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784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38717" r="59845" b="24950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A0BEC-75CB-41B5-8CC7-C0B3AEAA80B2}"/>
              </a:ext>
            </a:extLst>
          </p:cNvPr>
          <p:cNvSpPr txBox="1">
            <a:spLocks/>
          </p:cNvSpPr>
          <p:nvPr/>
        </p:nvSpPr>
        <p:spPr>
          <a:xfrm>
            <a:off x="6481278" y="1866374"/>
            <a:ext cx="5463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8" y="1799461"/>
            <a:ext cx="5931375" cy="4997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Move probabilities generated using the Supervised Learning policy network</a:t>
            </a:r>
          </a:p>
        </p:txBody>
      </p:sp>
    </p:spTree>
    <p:extLst>
      <p:ext uri="{BB962C8B-B14F-4D97-AF65-F5344CB8AC3E}">
        <p14:creationId xmlns:p14="http://schemas.microsoft.com/office/powerpoint/2010/main" val="1896562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4" t="38202" r="38106" b="25465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31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Frequency with which actions were selected from root during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171551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Robotics                                           Self driving cars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Smart contracts on </a:t>
            </a:r>
            <a:r>
              <a:rPr lang="en-GB" dirty="0" err="1"/>
              <a:t>blockchains</a:t>
            </a:r>
            <a:r>
              <a:rPr lang="en-GB" dirty="0"/>
              <a:t>, inventory &amp; delivery management, recommendation systems, neural </a:t>
            </a:r>
            <a:r>
              <a:rPr lang="en-GB"/>
              <a:t>network design...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56" y="2351903"/>
            <a:ext cx="5476564" cy="238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2" y="2269525"/>
            <a:ext cx="4105814" cy="271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32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59" y="365125"/>
            <a:ext cx="10515600" cy="1325563"/>
          </a:xfrm>
        </p:spPr>
        <p:txBody>
          <a:bodyPr/>
          <a:lstStyle/>
          <a:p>
            <a:r>
              <a:rPr lang="en-GB" dirty="0"/>
              <a:t>AlphaGo move selection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t="38254" r="15967" b="25413"/>
          <a:stretch/>
        </p:blipFill>
        <p:spPr bwMode="auto">
          <a:xfrm>
            <a:off x="1070875" y="1765232"/>
            <a:ext cx="4127024" cy="447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A66E12-C4A0-4064-A36B-3A52F35D756B}"/>
              </a:ext>
            </a:extLst>
          </p:cNvPr>
          <p:cNvSpPr txBox="1">
            <a:spLocks/>
          </p:cNvSpPr>
          <p:nvPr/>
        </p:nvSpPr>
        <p:spPr>
          <a:xfrm>
            <a:off x="6166089" y="1924050"/>
            <a:ext cx="5435362" cy="4984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Numbers = path with maximum visit count from search tree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Final move selection</a:t>
            </a:r>
          </a:p>
          <a:p>
            <a:pPr marL="457200" lvl="1" indent="0">
              <a:buNone/>
            </a:pPr>
            <a:r>
              <a:rPr lang="en-GB" dirty="0"/>
              <a:t>Selected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Fan Hui response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Alpha Go predict of response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Fan Hui later said he preferred Alpha Go’s prediction!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C2CA47-65CD-4642-B00D-6906051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3" t="66867" r="20354" b="30555"/>
          <a:stretch/>
        </p:blipFill>
        <p:spPr bwMode="auto">
          <a:xfrm>
            <a:off x="10299699" y="3374231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C0176-A839-45DE-9F32-705607D78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65175" r="20411" b="32247"/>
          <a:stretch/>
        </p:blipFill>
        <p:spPr bwMode="auto">
          <a:xfrm>
            <a:off x="10299699" y="4082256"/>
            <a:ext cx="541402" cy="55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7BF82C3-5703-455F-9880-5CECDEE15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9" t="70658" r="19369" b="27090"/>
          <a:stretch/>
        </p:blipFill>
        <p:spPr bwMode="auto">
          <a:xfrm>
            <a:off x="11087101" y="4781946"/>
            <a:ext cx="514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0C382F-8323-4AB3-9586-1AF99BD7AD60}"/>
              </a:ext>
            </a:extLst>
          </p:cNvPr>
          <p:cNvSpPr/>
          <p:nvPr/>
        </p:nvSpPr>
        <p:spPr>
          <a:xfrm>
            <a:off x="3841750" y="4889500"/>
            <a:ext cx="1143000" cy="1168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9C36A-705E-4E36-8BCB-72B587167D9C}"/>
              </a:ext>
            </a:extLst>
          </p:cNvPr>
          <p:cNvCxnSpPr>
            <a:cxnSpLocks/>
          </p:cNvCxnSpPr>
          <p:nvPr/>
        </p:nvCxnSpPr>
        <p:spPr>
          <a:xfrm flipH="1">
            <a:off x="4876800" y="3327186"/>
            <a:ext cx="1289289" cy="16960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72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AlphaGo, in context – Andrej </a:t>
            </a:r>
            <a:r>
              <a:rPr lang="en-GB" dirty="0" err="1"/>
              <a:t>Karpathy</a:t>
            </a:r>
            <a:r>
              <a:rPr lang="en-GB" dirty="0"/>
              <a:t> (2017)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Convenient properties of Go</a:t>
            </a:r>
          </a:p>
          <a:p>
            <a:pPr marL="457200" lvl="1" indent="0">
              <a:buNone/>
            </a:pPr>
            <a:r>
              <a:rPr lang="en-GB" dirty="0"/>
              <a:t>1 – fully deterministic</a:t>
            </a:r>
          </a:p>
          <a:p>
            <a:pPr marL="457200" lvl="1" indent="0">
              <a:buNone/>
            </a:pPr>
            <a:r>
              <a:rPr lang="en-GB" dirty="0"/>
              <a:t>2 – fully observed</a:t>
            </a:r>
          </a:p>
          <a:p>
            <a:pPr marL="457200" lvl="1" indent="0">
              <a:buNone/>
            </a:pPr>
            <a:r>
              <a:rPr lang="en-GB" dirty="0"/>
              <a:t>3 – discrete action space</a:t>
            </a:r>
          </a:p>
          <a:p>
            <a:pPr marL="457200" lvl="1" indent="0">
              <a:buNone/>
            </a:pPr>
            <a:r>
              <a:rPr lang="en-GB" dirty="0"/>
              <a:t>4 – access to perfect simulator</a:t>
            </a:r>
          </a:p>
          <a:p>
            <a:pPr marL="457200" lvl="1" indent="0">
              <a:buNone/>
            </a:pPr>
            <a:r>
              <a:rPr lang="en-GB" dirty="0"/>
              <a:t>5 – relatively short episodes </a:t>
            </a:r>
          </a:p>
          <a:p>
            <a:pPr marL="457200" lvl="1" indent="0">
              <a:buNone/>
            </a:pPr>
            <a:r>
              <a:rPr lang="en-GB" dirty="0"/>
              <a:t>6 – evaluation is clear</a:t>
            </a:r>
          </a:p>
          <a:p>
            <a:pPr marL="457200" lvl="1" indent="0">
              <a:buNone/>
            </a:pPr>
            <a:r>
              <a:rPr lang="en-GB" dirty="0"/>
              <a:t>7 – huge datasets of human play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i="1" dirty="0"/>
              <a:t>8 – energy consu</a:t>
            </a:r>
            <a:r>
              <a:rPr lang="en-GB" i="1" dirty="0">
                <a:latin typeface="+mj-lt"/>
              </a:rPr>
              <a:t>mption (human ≈ 50 W)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https://medium.com/@karpathy/alphago-in-context-c47718cb95a5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9947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4.cbsistatic.com/hub/i/r/2015/12/14/f0948acb-2f71-405f-9c74-a8ad6863a5c6/resize/270xauto/7dbcda151d335ef154fbd309b95db8fc/screen-shot-2015-12-14-at-08-11-21.png">
            <a:extLst>
              <a:ext uri="{FF2B5EF4-FFF2-40B4-BE49-F238E27FC236}">
                <a16:creationId xmlns:a16="http://schemas.microsoft.com/office/drawing/2014/main" id="{DE81B433-FD7E-46D2-9D34-6E781D6A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49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ta 2 logoo">
            <a:extLst>
              <a:ext uri="{FF2B5EF4-FFF2-40B4-BE49-F238E27FC236}">
                <a16:creationId xmlns:a16="http://schemas.microsoft.com/office/drawing/2014/main" id="{1AC131C8-E6E8-4570-BD3B-CA1F240E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717309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400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Learned Bot Behaviours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https://www.youtube.com/watch?v=wpa5wyutpGc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1v1 vs </a:t>
            </a:r>
            <a:r>
              <a:rPr lang="en-GB" dirty="0" err="1"/>
              <a:t>Arteezy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https://www.youtube.com/watch?v=rNSH8CviQQw</a:t>
            </a:r>
            <a:r>
              <a:rPr lang="en-GB" dirty="0">
                <a:hlinkClick r:id="rId4"/>
              </a:rPr>
              <a:t>&amp;#t=00m00s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9995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DOTA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BFA69-521C-4ECA-9530-96B337E8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78025"/>
            <a:ext cx="9374616" cy="41419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DFD093-054D-417C-9C60-3688B620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337" y="5553967"/>
            <a:ext cx="4923346" cy="60359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600" b="1" dirty="0">
                <a:solidFill>
                  <a:schemeClr val="accent6"/>
                </a:solidFill>
              </a:rPr>
              <a:t>reward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947398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Dota</a:t>
            </a:r>
            <a:r>
              <a:rPr lang="en-GB" dirty="0"/>
              <a:t> 2 – Open AI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88906-83C2-4900-A56C-11974CDCA98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3555C-CE4F-4E17-B934-12506401300B}"/>
              </a:ext>
            </a:extLst>
          </p:cNvPr>
          <p:cNvSpPr txBox="1">
            <a:spLocks/>
          </p:cNvSpPr>
          <p:nvPr/>
        </p:nvSpPr>
        <p:spPr>
          <a:xfrm>
            <a:off x="1143000" y="1904453"/>
            <a:ext cx="10363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Limited item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supervised learning to train a ‘creep block’ agent</a:t>
            </a:r>
          </a:p>
          <a:p>
            <a:pPr marL="457200" lvl="1" indent="0">
              <a:buNone/>
            </a:pPr>
            <a:r>
              <a:rPr lang="en-GB" dirty="0"/>
              <a:t>creep blocking is a skill used to fight close to your own tower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5v5 is massively more challenging</a:t>
            </a:r>
          </a:p>
          <a:p>
            <a:pPr marL="457200" lvl="1" indent="0">
              <a:buNone/>
            </a:pPr>
            <a:r>
              <a:rPr lang="en-GB" dirty="0"/>
              <a:t>but solving it feels inevitable...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6561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635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Reinforcement learning is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RL is NOT an alternative method to used instead of a random forest, neural network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“I’ll try to solve this problem using a convolutional </a:t>
            </a:r>
            <a:r>
              <a:rPr lang="en-GB" dirty="0" err="1"/>
              <a:t>nn</a:t>
            </a:r>
            <a:r>
              <a:rPr lang="en-GB" dirty="0"/>
              <a:t> or RL” </a:t>
            </a:r>
            <a:r>
              <a:rPr lang="en-GB" b="1" dirty="0">
                <a:solidFill>
                  <a:srgbClr val="FF0000"/>
                </a:solidFill>
              </a:rPr>
              <a:t>nonsensical</a:t>
            </a:r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Neural networks are a tool that both supervised and reinforcement learners use</a:t>
            </a:r>
          </a:p>
        </p:txBody>
      </p:sp>
    </p:spTree>
    <p:extLst>
      <p:ext uri="{BB962C8B-B14F-4D97-AF65-F5344CB8AC3E}">
        <p14:creationId xmlns:p14="http://schemas.microsoft.com/office/powerpoint/2010/main" val="100385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Reinforcement learning</a:t>
            </a:r>
          </a:p>
          <a:p>
            <a:pPr marL="0" indent="0" algn="ctr">
              <a:buNone/>
            </a:pPr>
            <a:r>
              <a:rPr lang="en-GB" sz="4400" dirty="0"/>
              <a:t>is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learning through action</a:t>
            </a:r>
          </a:p>
        </p:txBody>
      </p:sp>
    </p:spTree>
    <p:extLst>
      <p:ext uri="{BB962C8B-B14F-4D97-AF65-F5344CB8AC3E}">
        <p14:creationId xmlns:p14="http://schemas.microsoft.com/office/powerpoint/2010/main" val="115733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Learning</a:t>
            </a:r>
            <a:r>
              <a:rPr lang="en-GB" sz="5000" b="1" dirty="0"/>
              <a:t> </a:t>
            </a:r>
            <a:r>
              <a:rPr lang="en-GB" sz="5000" dirty="0"/>
              <a:t>– by interacting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Planning</a:t>
            </a:r>
            <a:r>
              <a:rPr lang="en-GB" sz="5000" b="1" dirty="0"/>
              <a:t> – </a:t>
            </a:r>
            <a:r>
              <a:rPr lang="en-GB" sz="5000" dirty="0"/>
              <a:t>by simulation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Prediction</a:t>
            </a:r>
            <a:r>
              <a:rPr lang="en-GB" sz="5000" b="1" dirty="0"/>
              <a:t> </a:t>
            </a:r>
            <a:r>
              <a:rPr lang="en-GB" sz="5000" dirty="0"/>
              <a:t>– what's going to happen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Control</a:t>
            </a:r>
            <a:r>
              <a:rPr lang="en-GB" sz="5000" b="1" dirty="0"/>
              <a:t> – </a:t>
            </a:r>
            <a:r>
              <a:rPr lang="en-GB" sz="5000" dirty="0"/>
              <a:t>what's the best thing that could happen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6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Exploration</a:t>
            </a:r>
            <a:r>
              <a:rPr lang="en-GB" sz="5000" b="1" dirty="0"/>
              <a:t> </a:t>
            </a:r>
            <a:r>
              <a:rPr lang="en-GB" sz="5000" dirty="0"/>
              <a:t>– finding information</a:t>
            </a:r>
          </a:p>
          <a:p>
            <a:pPr marL="0" indent="0" algn="ctr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GB" sz="5000" dirty="0"/>
              <a:t>vs.</a:t>
            </a:r>
          </a:p>
          <a:p>
            <a:pPr marL="0" indent="0" algn="ctr">
              <a:buNone/>
            </a:pPr>
            <a:endParaRPr lang="en-GB" sz="5000" dirty="0"/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Exploitation</a:t>
            </a:r>
            <a:r>
              <a:rPr lang="en-GB" sz="5000" b="1" dirty="0"/>
              <a:t> – </a:t>
            </a:r>
            <a:r>
              <a:rPr lang="en-GB" sz="5000" dirty="0"/>
              <a:t>using information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 blog about </a:t>
            </a:r>
            <a:r>
              <a:rPr lang="en-GB" b="1" dirty="0">
                <a:solidFill>
                  <a:schemeClr val="accent6"/>
                </a:solidFill>
              </a:rPr>
              <a:t>energy &amp; machine learning </a:t>
            </a:r>
            <a:r>
              <a:rPr lang="en-GB" dirty="0"/>
              <a:t>at </a:t>
            </a:r>
            <a:r>
              <a:rPr lang="en-GB" dirty="0">
                <a:hlinkClick r:id="rId3"/>
              </a:rPr>
              <a:t>adgefficiency.com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Background in energy engineering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B.Eng</a:t>
            </a:r>
            <a:r>
              <a:rPr lang="en-GB" dirty="0"/>
              <a:t> chemical, MSc process design for energy</a:t>
            </a:r>
          </a:p>
          <a:p>
            <a:pPr marL="0" indent="0">
              <a:buNone/>
            </a:pPr>
            <a:r>
              <a:rPr lang="en-GB" dirty="0"/>
              <a:t>	4 years technical energy modelling for ENGIE in  the UK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DSR Batch 09 - </a:t>
            </a:r>
            <a:r>
              <a:rPr lang="en-GB" dirty="0">
                <a:hlinkClick r:id="rId4"/>
              </a:rPr>
              <a:t>reinforcement learning for energy systems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at Tempus Energy - Energy Data Scientist </a:t>
            </a:r>
          </a:p>
          <a:p>
            <a:pPr marL="457200" lvl="1" indent="0">
              <a:buNone/>
            </a:pPr>
            <a:r>
              <a:rPr lang="en-GB" dirty="0"/>
              <a:t>Supervised learning to predict prices</a:t>
            </a:r>
          </a:p>
          <a:p>
            <a:pPr marL="457200" lvl="1" indent="0">
              <a:buNone/>
            </a:pPr>
            <a:r>
              <a:rPr lang="en-GB" dirty="0"/>
              <a:t>Reinforcement learning to control flexibility assets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18026" y="2617074"/>
            <a:ext cx="355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state,</a:t>
            </a:r>
          </a:p>
          <a:p>
            <a:pPr algn="ctr"/>
            <a:r>
              <a:rPr lang="en-GB" sz="3200" dirty="0"/>
              <a:t>reward</a:t>
            </a:r>
          </a:p>
          <a:p>
            <a:pPr algn="ctr"/>
            <a:r>
              <a:rPr lang="en-GB" sz="2600" i="1" dirty="0"/>
              <a:t>data</a:t>
            </a:r>
          </a:p>
        </p:txBody>
      </p:sp>
      <p:pic>
        <p:nvPicPr>
          <p:cNvPr id="1026" name="Picture 2" descr="Image result for hal 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4" y="2006342"/>
            <a:ext cx="969040" cy="9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/>
          <p:cNvSpPr/>
          <p:nvPr/>
        </p:nvSpPr>
        <p:spPr>
          <a:xfrm>
            <a:off x="8534400" y="2909461"/>
            <a:ext cx="3657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action</a:t>
            </a:r>
          </a:p>
          <a:p>
            <a:pPr algn="ctr"/>
            <a:r>
              <a:rPr lang="en-GB" sz="2600" i="1" dirty="0"/>
              <a:t>what to do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91078" y="5807674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responds to action</a:t>
            </a:r>
            <a:endParaRPr lang="en-GB" sz="2600" dirty="0"/>
          </a:p>
        </p:txBody>
      </p:sp>
      <p:sp>
        <p:nvSpPr>
          <p:cNvPr id="45" name="Rectangle 44"/>
          <p:cNvSpPr/>
          <p:nvPr/>
        </p:nvSpPr>
        <p:spPr>
          <a:xfrm>
            <a:off x="3091078" y="435960"/>
            <a:ext cx="5916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learns to maximise reward</a:t>
            </a:r>
            <a:endParaRPr lang="en-GB" sz="26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856891" y="1257300"/>
            <a:ext cx="4290647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Agent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276669" y="2165839"/>
            <a:ext cx="580220" cy="2568086"/>
            <a:chOff x="3285841" y="1975339"/>
            <a:chExt cx="571051" cy="2568086"/>
          </a:xfrm>
        </p:grpSpPr>
        <p:cxnSp>
          <p:nvCxnSpPr>
            <p:cNvPr id="84" name="Connector: Curved 34"/>
            <p:cNvCxnSpPr>
              <a:cxnSpLocks/>
              <a:stCxn id="2" idx="1"/>
            </p:cNvCxnSpPr>
            <p:nvPr/>
          </p:nvCxnSpPr>
          <p:spPr>
            <a:xfrm rot="10800000" flipV="1">
              <a:off x="3315077" y="1975339"/>
              <a:ext cx="541815" cy="2568086"/>
            </a:xfrm>
            <a:prstGeom prst="bentConnector2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Curved 34"/>
            <p:cNvCxnSpPr>
              <a:cxnSpLocks/>
              <a:endCxn id="12" idx="1"/>
            </p:cNvCxnSpPr>
            <p:nvPr/>
          </p:nvCxnSpPr>
          <p:spPr>
            <a:xfrm>
              <a:off x="3285841" y="4504817"/>
              <a:ext cx="541818" cy="0"/>
            </a:xfrm>
            <a:prstGeom prst="straightConnector1">
              <a:avLst/>
            </a:prstGeom>
            <a:ln w="825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/>
          <p:cNvSpPr/>
          <p:nvPr/>
        </p:nvSpPr>
        <p:spPr>
          <a:xfrm>
            <a:off x="3827187" y="3786778"/>
            <a:ext cx="4290646" cy="1817077"/>
          </a:xfrm>
          <a:prstGeom prst="roundRect">
            <a:avLst/>
          </a:prstGeom>
          <a:solidFill>
            <a:schemeClr val="accent1">
              <a:alpha val="17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ea typeface="Yu Gothic UI Light" panose="020B0300000000000000" pitchFamily="34" charset="-128"/>
              </a:rPr>
              <a:t>Environment</a:t>
            </a:r>
          </a:p>
        </p:txBody>
      </p:sp>
      <p:cxnSp>
        <p:nvCxnSpPr>
          <p:cNvPr id="35" name="Connector: Curved 34"/>
          <p:cNvCxnSpPr>
            <a:cxnSpLocks/>
            <a:stCxn id="2" idx="3"/>
            <a:endCxn id="12" idx="3"/>
          </p:cNvCxnSpPr>
          <p:nvPr/>
        </p:nvCxnSpPr>
        <p:spPr>
          <a:xfrm flipH="1">
            <a:off x="8117833" y="2165839"/>
            <a:ext cx="29705" cy="2529478"/>
          </a:xfrm>
          <a:prstGeom prst="bentConnector3">
            <a:avLst>
              <a:gd name="adj1" fmla="val -1519603"/>
            </a:avLst>
          </a:prstGeom>
          <a:ln w="82550">
            <a:solidFill>
              <a:schemeClr val="tx1">
                <a:lumMod val="65000"/>
                <a:lumOff val="3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4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Reinforcement learning is both generating a data set then learning patterns from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generated by the learner</a:t>
            </a:r>
          </a:p>
          <a:p>
            <a:pPr marL="457200" lvl="1" indent="0">
              <a:buNone/>
            </a:pPr>
            <a:r>
              <a:rPr lang="en-GB" sz="2800" dirty="0"/>
              <a:t>start out with no data</a:t>
            </a:r>
          </a:p>
          <a:p>
            <a:pPr marL="457200" lvl="1" indent="0">
              <a:buNone/>
            </a:pPr>
            <a:r>
              <a:rPr lang="en-GB" sz="2800" dirty="0"/>
              <a:t>data set = [state, action, reward, next state]</a:t>
            </a:r>
          </a:p>
          <a:p>
            <a:pPr marL="457200" lvl="1" indent="0">
              <a:buNone/>
            </a:pPr>
            <a:r>
              <a:rPr lang="en-GB" sz="2800" dirty="0"/>
              <a:t>dataset is correlated (state sequences)</a:t>
            </a:r>
          </a:p>
          <a:p>
            <a:pPr marL="457200" lvl="1" indent="0">
              <a:buNone/>
            </a:pPr>
            <a:r>
              <a:rPr lang="en-GB" sz="2800" dirty="0"/>
              <a:t>learning changes behaviour distribution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Input to the agent depends on previous actions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3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Delayed &amp; sparse reward signal</a:t>
            </a:r>
          </a:p>
          <a:p>
            <a:pPr marL="457200" lvl="1" indent="0">
              <a:buNone/>
            </a:pPr>
            <a:r>
              <a:rPr lang="en-GB" sz="2400" dirty="0"/>
              <a:t>‘Credit assignment’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Exploration/exploitation dilemma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Time really matters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obvious what to approximate </a:t>
            </a:r>
          </a:p>
          <a:p>
            <a:pPr marL="457200" lvl="1" indent="0">
              <a:buNone/>
            </a:pPr>
            <a:r>
              <a:rPr lang="en-GB" dirty="0"/>
              <a:t>What should we actually learn?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0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Why reinforcement learning is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Supervised learning = only as good as the dataset</a:t>
            </a:r>
          </a:p>
          <a:p>
            <a:pPr marL="0" indent="0">
              <a:buNone/>
            </a:pPr>
            <a:r>
              <a:rPr lang="en-GB" dirty="0"/>
              <a:t>RL = can learn through self play to go beyond humans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Reinforcement learning is hard</a:t>
            </a:r>
          </a:p>
          <a:p>
            <a:pPr marL="457200" lvl="1" indent="0">
              <a:buNone/>
            </a:pPr>
            <a:r>
              <a:rPr lang="en-GB" dirty="0"/>
              <a:t>techniques are not well established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 RL = won’t work out of the box</a:t>
            </a:r>
          </a:p>
          <a:p>
            <a:pPr marL="457200" lvl="1" indent="0">
              <a:buNone/>
            </a:pPr>
            <a:r>
              <a:rPr lang="en-GB" dirty="0"/>
              <a:t>lots of knobs to tune</a:t>
            </a:r>
          </a:p>
          <a:p>
            <a:pPr marL="457200" lvl="1" indent="0">
              <a:buNone/>
            </a:pPr>
            <a:r>
              <a:rPr lang="en-GB" dirty="0"/>
              <a:t>Lose convergence guarantees when you use non-linear function approximators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53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3406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Markov Decision Processes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Mathematical framework for modelling decision making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Framework for the reinforcement learning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 non-episodic (episode length &amp; termination)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Observable vs hidden (true state visibility to agent)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Continuous vs discrete (state / action spaces)</a:t>
            </a:r>
          </a:p>
        </p:txBody>
      </p:sp>
    </p:spTree>
    <p:extLst>
      <p:ext uri="{BB962C8B-B14F-4D97-AF65-F5344CB8AC3E}">
        <p14:creationId xmlns:p14="http://schemas.microsoft.com/office/powerpoint/2010/main" val="238978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Formal definition of an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24001"/>
            <a:ext cx="11099802" cy="4152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Set of states S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 of actions A [a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 ...]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Transition function P(</a:t>
            </a:r>
            <a:r>
              <a:rPr lang="en-GB" dirty="0" err="1"/>
              <a:t>s’|s</a:t>
            </a:r>
            <a:r>
              <a:rPr lang="en-GB" dirty="0"/>
              <a:t>, a)</a:t>
            </a:r>
          </a:p>
          <a:p>
            <a:pPr marL="457200" lvl="1" indent="0">
              <a:buNone/>
            </a:pPr>
            <a:r>
              <a:rPr lang="en-GB" dirty="0"/>
              <a:t>probability of going to next state s’ from state s after taking action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Reward function R(s, a, s’)</a:t>
            </a:r>
          </a:p>
          <a:p>
            <a:pPr marL="457200" lvl="1" indent="0">
              <a:buNone/>
            </a:pPr>
            <a:r>
              <a:rPr lang="en-GB" dirty="0"/>
              <a:t>Reward after taking action a in state s, ending up in next state s’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Discount factor </a:t>
            </a:r>
            <a:r>
              <a:rPr lang="el-GR" dirty="0"/>
              <a:t>γ</a:t>
            </a:r>
            <a:r>
              <a:rPr lang="en-GB" dirty="0"/>
              <a:t>, </a:t>
            </a:r>
            <a:r>
              <a:rPr lang="en-GB" dirty="0" err="1"/>
              <a:t>Horizion</a:t>
            </a:r>
            <a:r>
              <a:rPr lang="en-GB" dirty="0"/>
              <a:t> H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33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GB" dirty="0"/>
              <a:t>Informal definition of an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A1D1-403E-44B5-A2E5-DEBBBE1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441"/>
            <a:ext cx="10515600" cy="46348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Two objects </a:t>
            </a:r>
          </a:p>
          <a:p>
            <a:pPr marL="0" indent="0" algn="ctr">
              <a:buNone/>
            </a:pPr>
            <a:r>
              <a:rPr lang="en-GB" sz="3600" dirty="0"/>
              <a:t>agent + environment</a:t>
            </a:r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4200" b="1" dirty="0">
                <a:solidFill>
                  <a:schemeClr val="accent6"/>
                </a:solidFill>
              </a:rPr>
              <a:t>Three signals</a:t>
            </a:r>
          </a:p>
          <a:p>
            <a:pPr marL="0" indent="0" algn="ctr">
              <a:buNone/>
            </a:pPr>
            <a:r>
              <a:rPr lang="en-GB" sz="3600" dirty="0"/>
              <a:t>state, action, reward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4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39888" y="2457178"/>
            <a:ext cx="8537140" cy="3917451"/>
            <a:chOff x="2116729" y="2171700"/>
            <a:chExt cx="10784243" cy="4345629"/>
          </a:xfrm>
        </p:grpSpPr>
        <p:grpSp>
          <p:nvGrpSpPr>
            <p:cNvPr id="7" name="Group 6"/>
            <p:cNvGrpSpPr/>
            <p:nvPr/>
          </p:nvGrpSpPr>
          <p:grpSpPr>
            <a:xfrm>
              <a:off x="4904816" y="2171700"/>
              <a:ext cx="4853864" cy="4345629"/>
              <a:chOff x="3306374" y="1257300"/>
              <a:chExt cx="4853864" cy="434562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742" y="4577480"/>
                <a:ext cx="896437" cy="7817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155" y="4577480"/>
                <a:ext cx="869272" cy="79683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8236" y="4577480"/>
                <a:ext cx="781742" cy="805888"/>
              </a:xfrm>
              <a:prstGeom prst="rect">
                <a:avLst/>
              </a:prstGeom>
            </p:spPr>
          </p:pic>
          <p:pic>
            <p:nvPicPr>
              <p:cNvPr id="11" name="Picture 2" descr="Image result for hal 900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7694" y="2006342"/>
                <a:ext cx="969040" cy="969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/>
              <p:cNvSpPr/>
              <p:nvPr/>
            </p:nvSpPr>
            <p:spPr>
              <a:xfrm>
                <a:off x="3856891" y="1257300"/>
                <a:ext cx="4290647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latin typeface="+mj-lt"/>
                    <a:ea typeface="Yu Gothic" panose="020B0400000000000000" pitchFamily="34" charset="-128"/>
                  </a:rPr>
                  <a:t>Agent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306374" y="2165839"/>
                <a:ext cx="550518" cy="2568086"/>
                <a:chOff x="3315074" y="1975339"/>
                <a:chExt cx="541818" cy="2568086"/>
              </a:xfrm>
            </p:grpSpPr>
            <p:cxnSp>
              <p:nvCxnSpPr>
                <p:cNvPr id="16" name="Connector: Curved 34"/>
                <p:cNvCxnSpPr>
                  <a:cxnSpLocks/>
                  <a:stCxn id="12" idx="1"/>
                </p:cNvCxnSpPr>
                <p:nvPr/>
              </p:nvCxnSpPr>
              <p:spPr>
                <a:xfrm rot="10800000" flipV="1">
                  <a:off x="3315077" y="1975339"/>
                  <a:ext cx="541815" cy="2568086"/>
                </a:xfrm>
                <a:prstGeom prst="bentConnector2">
                  <a:avLst/>
                </a:prstGeom>
                <a:ln w="44450">
                  <a:solidFill>
                    <a:schemeClr val="tx1">
                      <a:lumMod val="65000"/>
                      <a:lumOff val="35000"/>
                    </a:schemeClr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or: Curved 34"/>
                <p:cNvCxnSpPr>
                  <a:cxnSpLocks/>
                  <a:endCxn id="14" idx="1"/>
                </p:cNvCxnSpPr>
                <p:nvPr/>
              </p:nvCxnSpPr>
              <p:spPr>
                <a:xfrm>
                  <a:off x="3315074" y="4503891"/>
                  <a:ext cx="541818" cy="0"/>
                </a:xfrm>
                <a:prstGeom prst="straightConnector1">
                  <a:avLst/>
                </a:prstGeom>
                <a:ln w="82550">
                  <a:solidFill>
                    <a:schemeClr val="tx1">
                      <a:lumMod val="65000"/>
                      <a:lumOff val="3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: Rounded Corners 13"/>
              <p:cNvSpPr/>
              <p:nvPr/>
            </p:nvSpPr>
            <p:spPr>
              <a:xfrm>
                <a:off x="3856892" y="3785852"/>
                <a:ext cx="4290646" cy="1817077"/>
              </a:xfrm>
              <a:prstGeom prst="roundRect">
                <a:avLst/>
              </a:prstGeom>
              <a:solidFill>
                <a:schemeClr val="accent1">
                  <a:alpha val="17000"/>
                </a:schemeClr>
              </a:solidFill>
              <a:ln w="1270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3000" b="1" dirty="0">
                    <a:solidFill>
                      <a:schemeClr val="tx1"/>
                    </a:solidFill>
                    <a:ea typeface="Yu Gothic UI Light" panose="020B0300000000000000" pitchFamily="34" charset="-128"/>
                  </a:rPr>
                  <a:t>Environment</a:t>
                </a:r>
              </a:p>
            </p:txBody>
          </p:sp>
          <p:cxnSp>
            <p:nvCxnSpPr>
              <p:cNvPr id="15" name="Connector: Curved 34"/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8147538" y="2165839"/>
                <a:ext cx="12700" cy="2528552"/>
              </a:xfrm>
              <a:prstGeom prst="bentConnector3">
                <a:avLst>
                  <a:gd name="adj1" fmla="val 4374835"/>
                </a:avLst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2116729" y="3757504"/>
              <a:ext cx="3558351" cy="119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state,</a:t>
              </a:r>
            </a:p>
            <a:p>
              <a:pPr algn="ctr"/>
              <a:r>
                <a:rPr lang="en-GB" sz="3200" i="1" dirty="0"/>
                <a:t>reward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2622" y="3988777"/>
              <a:ext cx="3558350" cy="584775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/>
                <a:t>action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345172"/>
            <a:ext cx="10741703" cy="17319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two objects</a:t>
            </a:r>
          </a:p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three signals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60132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State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state that fully represents history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past is irrelevant given the present</a:t>
            </a:r>
          </a:p>
        </p:txBody>
      </p:sp>
    </p:spTree>
    <p:extLst>
      <p:ext uri="{BB962C8B-B14F-4D97-AF65-F5344CB8AC3E}">
        <p14:creationId xmlns:p14="http://schemas.microsoft.com/office/powerpoint/2010/main" val="376695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One - Introduction to reinforcement learning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Two - </a:t>
            </a:r>
            <a:r>
              <a:rPr lang="en-GB" b="1" dirty="0">
                <a:solidFill>
                  <a:schemeClr val="accent6"/>
                </a:solidFill>
              </a:rPr>
              <a:t>Value function methods</a:t>
            </a:r>
          </a:p>
          <a:p>
            <a:pPr marL="457200" lvl="1" indent="0">
              <a:buNone/>
            </a:pPr>
            <a:r>
              <a:rPr lang="en-GB" dirty="0"/>
              <a:t>Literature review – Learning to play Atari (2013)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Three - </a:t>
            </a:r>
            <a:r>
              <a:rPr lang="en-GB" b="1" dirty="0">
                <a:solidFill>
                  <a:schemeClr val="accent6"/>
                </a:solidFill>
              </a:rPr>
              <a:t>Policy methods </a:t>
            </a:r>
          </a:p>
          <a:p>
            <a:pPr marL="457200" lvl="1" indent="0">
              <a:buNone/>
            </a:pPr>
            <a:r>
              <a:rPr lang="en-GB" dirty="0"/>
              <a:t>Literature review – Mastering the game of Go (2016)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5588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Markov Decision Process (MDP)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directly observe full environment state,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includes </a:t>
            </a:r>
            <a:r>
              <a:rPr lang="en-GB" sz="4400" b="1" u="sng" dirty="0">
                <a:solidFill>
                  <a:schemeClr val="accent6"/>
                </a:solidFill>
              </a:rPr>
              <a:t>rewards &amp; decisions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6982" y="5426522"/>
            <a:ext cx="12075017" cy="1431479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/>
              <a:t>also possible to have ‘partially observable’ MDPs</a:t>
            </a:r>
          </a:p>
        </p:txBody>
      </p:sp>
    </p:spTree>
    <p:extLst>
      <p:ext uri="{BB962C8B-B14F-4D97-AF65-F5344CB8AC3E}">
        <p14:creationId xmlns:p14="http://schemas.microsoft.com/office/powerpoint/2010/main" val="1263788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Real or virtual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457200" lvl="1" indent="0">
              <a:buNone/>
            </a:pPr>
            <a:r>
              <a:rPr lang="en-GB" dirty="0"/>
              <a:t>Action space</a:t>
            </a:r>
          </a:p>
          <a:p>
            <a:pPr marL="457200" lvl="1" indent="0">
              <a:buNone/>
            </a:pPr>
            <a:r>
              <a:rPr lang="en-GB" dirty="0"/>
              <a:t>State space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Episodic vs. non-episodic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(s, s’)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6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n-d array per time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Help the agent learn &amp; choose next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Fully observed vs. hidden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state</a:t>
              </a:r>
              <a:r>
                <a:rPr lang="en-GB" dirty="0"/>
                <a:t>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68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Flexible concept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Scalar per step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Delayed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Sparse</a:t>
            </a:r>
          </a:p>
          <a:p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7400" y="1690806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reward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60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(a)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6700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Environment dependent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Discrete vs. continuous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Variable vs. constant action space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action</a:t>
              </a:r>
              <a:endParaRPr lang="en-GB" b="1" i="1" dirty="0">
                <a:solidFill>
                  <a:schemeClr val="accent6"/>
                </a:solidFill>
              </a:endParaRPr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42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1353800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Agent = learner and decision maker</a:t>
            </a:r>
          </a:p>
          <a:p>
            <a:pPr marL="457200" lvl="1" indent="0">
              <a:buNone/>
            </a:pPr>
            <a:r>
              <a:rPr lang="en-GB" dirty="0"/>
              <a:t>goal to </a:t>
            </a:r>
            <a:r>
              <a:rPr lang="en-GB" b="1" dirty="0">
                <a:solidFill>
                  <a:schemeClr val="accent6"/>
                </a:solidFill>
              </a:rPr>
              <a:t>maximise cumulative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can use</a:t>
            </a:r>
          </a:p>
          <a:p>
            <a:pPr marL="457200" lvl="1" indent="0">
              <a:buNone/>
            </a:pPr>
            <a:r>
              <a:rPr lang="en-GB" dirty="0"/>
              <a:t>explicit policy </a:t>
            </a:r>
          </a:p>
          <a:p>
            <a:pPr marL="457200" lvl="1" indent="0">
              <a:buNone/>
            </a:pPr>
            <a:r>
              <a:rPr lang="en-GB" dirty="0"/>
              <a:t>value function</a:t>
            </a:r>
          </a:p>
          <a:p>
            <a:pPr marL="457200" lvl="1" indent="0">
              <a:buNone/>
            </a:pPr>
            <a:r>
              <a:rPr lang="en-GB" dirty="0"/>
              <a:t>predictive model of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57769" y="2156952"/>
            <a:ext cx="5827422" cy="4034092"/>
            <a:chOff x="6186341" y="1553917"/>
            <a:chExt cx="5827422" cy="4034092"/>
          </a:xfrm>
        </p:grpSpPr>
        <p:sp>
          <p:nvSpPr>
            <p:cNvPr id="2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accent6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24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6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8" name="Straight Arrow Connector 24"/>
            <p:cNvCxnSpPr>
              <a:stCxn id="26" idx="3"/>
              <a:endCxn id="2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50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5811216" cy="4493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457200" lvl="1" indent="0">
              <a:buNone/>
            </a:pPr>
            <a:r>
              <a:rPr lang="en-GB" dirty="0"/>
              <a:t>def policy(state): return action</a:t>
            </a:r>
          </a:p>
          <a:p>
            <a:pPr marL="457200" lvl="1" indent="0">
              <a:buNone/>
            </a:pPr>
            <a:r>
              <a:rPr lang="en-GB" dirty="0"/>
              <a:t>action = policy(state)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Agent </a:t>
            </a:r>
            <a:r>
              <a:rPr lang="en-GB" b="1" dirty="0">
                <a:solidFill>
                  <a:schemeClr val="accent6"/>
                </a:solidFill>
              </a:rPr>
              <a:t>always follows a policy</a:t>
            </a:r>
          </a:p>
          <a:p>
            <a:pPr marL="457200" lvl="1" indent="0">
              <a:buNone/>
            </a:pPr>
            <a:r>
              <a:rPr lang="en-GB" dirty="0"/>
              <a:t>act randomly</a:t>
            </a:r>
          </a:p>
          <a:p>
            <a:pPr marL="457200" lvl="1" indent="0">
              <a:buNone/>
            </a:pPr>
            <a:r>
              <a:rPr lang="en-GB" dirty="0"/>
              <a:t>always pick action a</a:t>
            </a:r>
            <a:r>
              <a:rPr lang="en-GB" baseline="-25000" dirty="0"/>
              <a:t>2</a:t>
            </a:r>
          </a:p>
          <a:p>
            <a:pPr marL="457200" lvl="1" indent="0">
              <a:buNone/>
            </a:pPr>
            <a:r>
              <a:rPr lang="en-GB" dirty="0"/>
              <a:t>act optimally – maximize future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Deterministic or stochastic</a:t>
            </a:r>
          </a:p>
          <a:p>
            <a:pPr marL="457200" lvl="1" indent="0">
              <a:buNone/>
            </a:pPr>
            <a:r>
              <a:rPr lang="en-GB" dirty="0"/>
              <a:t>Stochastic = conditional probability distribution across actions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8" name="Group 47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12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11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21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25" name="Straight Arrow Connector 24"/>
            <p:cNvCxnSpPr>
              <a:stCxn id="21" idx="3"/>
              <a:endCxn id="12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46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71699"/>
            <a:ext cx="10970742" cy="449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vs. off policy</a:t>
            </a:r>
          </a:p>
          <a:p>
            <a:pPr marL="457200" lvl="1" indent="0">
              <a:buNone/>
            </a:pPr>
            <a:r>
              <a:rPr lang="en-GB" dirty="0"/>
              <a:t>On policy learning = can only learn </a:t>
            </a:r>
          </a:p>
          <a:p>
            <a:pPr marL="457200" lvl="1" indent="0">
              <a:buNone/>
            </a:pPr>
            <a:r>
              <a:rPr lang="en-GB" dirty="0"/>
              <a:t>about the policy that I’m following now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Off policy learning = can learn about </a:t>
            </a:r>
          </a:p>
          <a:p>
            <a:pPr marL="457200" lvl="1" indent="0">
              <a:buNone/>
            </a:pPr>
            <a:r>
              <a:rPr lang="en-GB" dirty="0"/>
              <a:t>other policies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can be</a:t>
            </a:r>
          </a:p>
          <a:p>
            <a:pPr marL="457200" lvl="1" indent="0">
              <a:buNone/>
            </a:pPr>
            <a:r>
              <a:rPr lang="en-GB" dirty="0"/>
              <a:t>Generated from a value function = </a:t>
            </a:r>
            <a:r>
              <a:rPr lang="en-GB" b="1" dirty="0">
                <a:solidFill>
                  <a:schemeClr val="accent6"/>
                </a:solidFill>
              </a:rPr>
              <a:t>value function methods (Part Two)</a:t>
            </a:r>
          </a:p>
          <a:p>
            <a:pPr marL="457200" lvl="1" indent="0">
              <a:buNone/>
            </a:pPr>
            <a:r>
              <a:rPr lang="en-GB" dirty="0"/>
              <a:t>Parameterized directly = </a:t>
            </a:r>
            <a:r>
              <a:rPr lang="en-GB" b="1" dirty="0">
                <a:solidFill>
                  <a:schemeClr val="accent6"/>
                </a:solidFill>
              </a:rPr>
              <a:t>policy methods (Part Three)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- Policy (</a:t>
            </a: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186341" y="1553917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6"/>
                  </a:solidFill>
                </a:rPr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i="1" dirty="0" err="1"/>
                <a:t>env</a:t>
              </a:r>
              <a:r>
                <a:rPr lang="en-GB" i="1" dirty="0"/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841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4932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/>
              <a:t>Env</a:t>
            </a:r>
            <a:r>
              <a:rPr lang="en-GB" dirty="0"/>
              <a:t> model = predict environment response to actions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b="1" dirty="0">
                <a:solidFill>
                  <a:schemeClr val="accent6"/>
                </a:solidFill>
              </a:rPr>
              <a:t>predicts next state, reward </a:t>
            </a:r>
            <a:r>
              <a:rPr lang="en-GB" sz="2400" dirty="0"/>
              <a:t>(from state s)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GB" sz="2400" dirty="0"/>
              <a:t>used for planning (rather than learning)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vs. distribution model</a:t>
            </a:r>
          </a:p>
          <a:p>
            <a:pPr marL="457200" lvl="1" indent="0">
              <a:buNone/>
            </a:pPr>
            <a:r>
              <a:rPr lang="en-GB" dirty="0"/>
              <a:t>i.e. – rolling dice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dirty="0"/>
              <a:t>Model vs. model free algorithms</a:t>
            </a:r>
          </a:p>
          <a:p>
            <a:pPr marL="457200" lvl="1" indent="0">
              <a:buNone/>
            </a:pPr>
            <a:r>
              <a:rPr lang="en-GB" dirty="0"/>
              <a:t>model = optional</a:t>
            </a:r>
          </a:p>
          <a:p>
            <a:pPr marL="0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– Environment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6957" y="2687703"/>
            <a:ext cx="5827422" cy="4034092"/>
            <a:chOff x="6186341" y="1553917"/>
            <a:chExt cx="5827422" cy="4034092"/>
          </a:xfrm>
        </p:grpSpPr>
        <p:sp>
          <p:nvSpPr>
            <p:cNvPr id="5" name="Rectangle: Rounded Corners 14"/>
            <p:cNvSpPr/>
            <p:nvPr/>
          </p:nvSpPr>
          <p:spPr>
            <a:xfrm>
              <a:off x="7496395" y="1553917"/>
              <a:ext cx="3563207" cy="1837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AGENT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63817" y="2214196"/>
              <a:ext cx="342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policy</a:t>
              </a:r>
            </a:p>
            <a:p>
              <a:r>
                <a:rPr lang="en-GB" i="1" dirty="0"/>
                <a:t>value functions</a:t>
              </a:r>
            </a:p>
            <a:p>
              <a:r>
                <a:rPr lang="en-GB" b="1" i="1" dirty="0" err="1">
                  <a:solidFill>
                    <a:schemeClr val="accent6"/>
                  </a:solidFill>
                </a:rPr>
                <a:t>env</a:t>
              </a:r>
              <a:r>
                <a:rPr lang="en-GB" b="1" i="1" dirty="0">
                  <a:solidFill>
                    <a:schemeClr val="accent6"/>
                  </a:solidFill>
                </a:rPr>
                <a:t>. models </a:t>
              </a:r>
            </a:p>
          </p:txBody>
        </p:sp>
        <p:pic>
          <p:nvPicPr>
            <p:cNvPr id="7" name="Picture 2" descr="Image result for hal 90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7621" y="2283674"/>
              <a:ext cx="969040" cy="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86341" y="4941678"/>
              <a:ext cx="162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state,</a:t>
              </a:r>
            </a:p>
            <a:p>
              <a:pPr algn="ctr"/>
              <a:r>
                <a:rPr lang="en-GB" dirty="0"/>
                <a:t>reward</a:t>
              </a:r>
              <a:endParaRPr lang="en-GB" i="1" dirty="0"/>
            </a:p>
          </p:txBody>
        </p:sp>
        <p:sp>
          <p:nvSpPr>
            <p:cNvPr id="9" name="Rectangle: Rounded Corners 14"/>
            <p:cNvSpPr/>
            <p:nvPr/>
          </p:nvSpPr>
          <p:spPr>
            <a:xfrm>
              <a:off x="7492374" y="4483468"/>
              <a:ext cx="3563207" cy="9188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+mj-lt"/>
                  <a:ea typeface="Yu Gothic" panose="020B0400000000000000" pitchFamily="34" charset="-128"/>
                </a:rPr>
                <a:t>ENVIRONMENT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76661" y="2099008"/>
              <a:ext cx="113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action</a:t>
              </a:r>
              <a:endParaRPr lang="en-GB" i="1" dirty="0"/>
            </a:p>
          </p:txBody>
        </p:sp>
        <p:cxnSp>
          <p:nvCxnSpPr>
            <p:cNvPr id="11" name="Straight Arrow Connector 24"/>
            <p:cNvCxnSpPr>
              <a:stCxn id="9" idx="3"/>
              <a:endCxn id="5" idx="3"/>
            </p:cNvCxnSpPr>
            <p:nvPr/>
          </p:nvCxnSpPr>
          <p:spPr>
            <a:xfrm flipV="1">
              <a:off x="11055581" y="2472796"/>
              <a:ext cx="4021" cy="2470112"/>
            </a:xfrm>
            <a:prstGeom prst="bentConnector3">
              <a:avLst>
                <a:gd name="adj1" fmla="val 1217769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2"/>
            <p:cNvCxnSpPr/>
            <p:nvPr/>
          </p:nvCxnSpPr>
          <p:spPr>
            <a:xfrm rot="10800000" flipH="1">
              <a:off x="7496395" y="2472796"/>
              <a:ext cx="4021" cy="2470112"/>
            </a:xfrm>
            <a:prstGeom prst="bentConnector3">
              <a:avLst>
                <a:gd name="adj1" fmla="val -17422233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18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Learning, planning &amp; acting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482" y="1741932"/>
            <a:ext cx="8466103" cy="4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236" y="2873092"/>
            <a:ext cx="5710963" cy="3067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>
                <a:latin typeface="Calibri"/>
              </a:rPr>
              <a:t>π</a:t>
            </a:r>
            <a:r>
              <a:rPr lang="en-GB" dirty="0">
                <a:latin typeface="Calibri"/>
              </a:rPr>
              <a:t> </a:t>
            </a:r>
            <a:r>
              <a:rPr lang="en-GB" dirty="0"/>
              <a:t>= policy </a:t>
            </a:r>
          </a:p>
          <a:p>
            <a:pPr marL="0" indent="0">
              <a:buNone/>
            </a:pPr>
            <a:r>
              <a:rPr lang="el-GR" dirty="0">
                <a:latin typeface="Calibri"/>
              </a:rPr>
              <a:t>π </a:t>
            </a:r>
            <a:r>
              <a:rPr lang="en-GB" dirty="0"/>
              <a:t>* = optimal policy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v(s) = value function</a:t>
            </a:r>
          </a:p>
          <a:p>
            <a:pPr marL="0" indent="0">
              <a:buNone/>
            </a:pPr>
            <a:r>
              <a:rPr lang="en-GB" dirty="0"/>
              <a:t>Q(</a:t>
            </a:r>
            <a:r>
              <a:rPr lang="en-GB" dirty="0" err="1"/>
              <a:t>s,a</a:t>
            </a:r>
            <a:r>
              <a:rPr lang="en-GB" dirty="0"/>
              <a:t>) = action-value function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GB" dirty="0"/>
              <a:t>, w = weights/</a:t>
            </a:r>
            <a:r>
              <a:rPr lang="en-GB" dirty="0" err="1"/>
              <a:t>fctn</a:t>
            </a:r>
            <a:r>
              <a:rPr lang="en-GB" dirty="0"/>
              <a:t>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60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a problem with 3 state variables, 2 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873092"/>
            <a:ext cx="4804637" cy="306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 = state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, s</a:t>
            </a:r>
            <a:r>
              <a:rPr lang="en-GB" baseline="-25000" dirty="0"/>
              <a:t>3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s’ = next state [s</a:t>
            </a:r>
            <a:r>
              <a:rPr lang="en-GB" baseline="-25000" dirty="0"/>
              <a:t>1</a:t>
            </a:r>
            <a:r>
              <a:rPr lang="en-GB" dirty="0"/>
              <a:t>, s</a:t>
            </a:r>
            <a:r>
              <a:rPr lang="en-GB" baseline="-25000" dirty="0"/>
              <a:t>2</a:t>
            </a:r>
            <a:r>
              <a:rPr lang="en-GB" dirty="0"/>
              <a:t>, s</a:t>
            </a:r>
            <a:r>
              <a:rPr lang="en-GB" baseline="-25000" dirty="0"/>
              <a:t>3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= action [a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 = instantaneous reward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 = return</a:t>
            </a:r>
          </a:p>
        </p:txBody>
      </p:sp>
    </p:spTree>
    <p:extLst>
      <p:ext uri="{BB962C8B-B14F-4D97-AF65-F5344CB8AC3E}">
        <p14:creationId xmlns:p14="http://schemas.microsoft.com/office/powerpoint/2010/main" val="2152878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Agent’s goal is to maximise total reward (now and future)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Return</a:t>
                </a:r>
                <a:r>
                  <a:rPr lang="en-GB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  <a:r>
                  <a:rPr lang="en-GB" dirty="0"/>
                  <a:t> is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total future reward </a:t>
                </a:r>
                <a:r>
                  <a:rPr lang="en-GB" dirty="0"/>
                  <a:t>(discounted)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600" b="1" dirty="0"/>
              </a:p>
              <a:p>
                <a:pPr marL="0" indent="0">
                  <a:buNone/>
                </a:pPr>
                <a:r>
                  <a:rPr lang="en-GB" sz="2400" i="1" dirty="0"/>
                  <a:t>return = 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 + discount*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+ discount</a:t>
                </a:r>
                <a:r>
                  <a:rPr lang="en-GB" sz="2400" i="1" baseline="30000" dirty="0"/>
                  <a:t>2</a:t>
                </a:r>
                <a:r>
                  <a:rPr lang="en-GB" sz="2400" i="1" dirty="0"/>
                  <a:t>*</a:t>
                </a:r>
                <a:r>
                  <a:rPr lang="en-GB" sz="2400" i="1" dirty="0" err="1"/>
                  <a:t>next_reward</a:t>
                </a:r>
                <a:r>
                  <a:rPr lang="en-GB" sz="2400" i="1" dirty="0"/>
                  <a:t>...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Discount factor = 0.95 – 0.99 (exponential decay)</a:t>
                </a:r>
              </a:p>
              <a:p>
                <a:pPr marL="0" indent="0">
                  <a:buNone/>
                </a:pPr>
                <a:r>
                  <a:rPr lang="en-GB" dirty="0"/>
                  <a:t>Why discount?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6072"/>
                <a:ext cx="11024118" cy="4440558"/>
              </a:xfrm>
              <a:blipFill rotWithShape="1">
                <a:blip r:embed="rId3"/>
                <a:stretch>
                  <a:fillRect l="-1162" t="-2198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7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Future is uncertain</a:t>
            </a:r>
          </a:p>
          <a:p>
            <a:pPr marL="457200" lvl="1" indent="0">
              <a:buNone/>
            </a:pPr>
            <a:r>
              <a:rPr lang="en-GB" dirty="0"/>
              <a:t>value getting reward sooner as environment might be stochastic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Matches how humans think</a:t>
            </a:r>
          </a:p>
          <a:p>
            <a:pPr marL="457200" lvl="1" indent="0">
              <a:buNone/>
            </a:pPr>
            <a:r>
              <a:rPr lang="en-GB" dirty="0"/>
              <a:t>Hyperbolic discounting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Finance</a:t>
            </a:r>
          </a:p>
          <a:p>
            <a:pPr marL="457200" lvl="1" indent="0">
              <a:buNone/>
            </a:pPr>
            <a:r>
              <a:rPr lang="en-GB" dirty="0"/>
              <a:t>Time value of money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Discounting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00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Do I go to the restaurant in Berlin I think is best, or should I try something new?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Design of reward signal vs. amount of exploration required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Algorithm does care about the time step</a:t>
            </a:r>
          </a:p>
          <a:p>
            <a:pPr marL="457200" lvl="1" indent="0">
              <a:buNone/>
            </a:pPr>
            <a:r>
              <a:rPr lang="en-GB" dirty="0"/>
              <a:t>too small = rewards are delayed (credit assignment harder)</a:t>
            </a:r>
          </a:p>
          <a:p>
            <a:pPr marL="457200" lvl="1" indent="0">
              <a:buNone/>
            </a:pPr>
            <a:r>
              <a:rPr lang="en-GB" dirty="0"/>
              <a:t>exploration becomes more like a random walk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vs. exploitation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44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level of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Artificial Intelligence and the Future | </a:t>
            </a: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(2016)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https://www.youtube.com/watch?v=i3lEG6aRGm8&amp;#t=27m12s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 err="1"/>
              <a:t>Demis</a:t>
            </a:r>
            <a:r>
              <a:rPr lang="en-GB" dirty="0"/>
              <a:t> </a:t>
            </a:r>
            <a:r>
              <a:rPr lang="en-GB" dirty="0" err="1"/>
              <a:t>Hassabis</a:t>
            </a:r>
            <a:r>
              <a:rPr lang="en-GB" dirty="0"/>
              <a:t> is Founder &amp; CEO of </a:t>
            </a:r>
            <a:r>
              <a:rPr lang="en-GB" dirty="0" err="1"/>
              <a:t>DeepMind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Talking about the brilliance of </a:t>
            </a:r>
            <a:r>
              <a:rPr lang="en-GB" b="1" dirty="0">
                <a:solidFill>
                  <a:schemeClr val="accent6"/>
                </a:solidFill>
              </a:rPr>
              <a:t>AlphaGo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in it’s 2015 series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Monte Carlo Tree Search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Value function approximation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of machines</a:t>
            </a:r>
          </a:p>
        </p:txBody>
      </p:sp>
    </p:spTree>
    <p:extLst>
      <p:ext uri="{BB962C8B-B14F-4D97-AF65-F5344CB8AC3E}">
        <p14:creationId xmlns:p14="http://schemas.microsoft.com/office/powerpoint/2010/main" val="418817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1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objects – three signals</a:t>
            </a:r>
          </a:p>
          <a:p>
            <a:pPr marL="457200" lvl="1" indent="0">
              <a:buNone/>
            </a:pPr>
            <a:r>
              <a:rPr lang="en-GB" dirty="0"/>
              <a:t>Agent &amp; environment.  State, reward,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Policy = rules to select actions</a:t>
            </a:r>
          </a:p>
          <a:p>
            <a:pPr marL="0" indent="0">
              <a:buNone/>
            </a:pPr>
            <a:r>
              <a:rPr lang="en-GB" dirty="0"/>
              <a:t>Environment model = predict next state, reward</a:t>
            </a:r>
          </a:p>
          <a:p>
            <a:pPr marL="0" indent="0">
              <a:buNone/>
            </a:pPr>
            <a:r>
              <a:rPr lang="en-GB" dirty="0"/>
              <a:t>Return = total discounted reward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Credit assignment problem</a:t>
            </a:r>
          </a:p>
          <a:p>
            <a:pPr marL="0" indent="0">
              <a:buNone/>
            </a:pPr>
            <a:r>
              <a:rPr lang="en-GB" dirty="0"/>
              <a:t>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116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Google DeepMind's Deep Q-learning playing Atari Breakout</a:t>
            </a:r>
          </a:p>
          <a:p>
            <a:pPr marL="457200" lvl="1" indent="0">
              <a:buNone/>
            </a:pPr>
            <a:r>
              <a:rPr lang="en-GB">
                <a:hlinkClick r:id="rId3"/>
              </a:rPr>
              <a:t>https://www.youtube.com/watch?v=V1eYniJ0Rnk</a:t>
            </a: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Q-Learning</a:t>
            </a:r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r>
              <a:rPr lang="en-GB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66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2911475"/>
          </a:xfrm>
        </p:spPr>
        <p:txBody>
          <a:bodyPr>
            <a:normAutofit/>
          </a:bodyPr>
          <a:lstStyle/>
          <a:p>
            <a:r>
              <a:rPr lang="en-GB" dirty="0"/>
              <a:t>Part Two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Value function methods</a:t>
            </a:r>
          </a:p>
        </p:txBody>
      </p:sp>
    </p:spTree>
    <p:extLst>
      <p:ext uri="{BB962C8B-B14F-4D97-AF65-F5344CB8AC3E}">
        <p14:creationId xmlns:p14="http://schemas.microsoft.com/office/powerpoint/2010/main" val="1524974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Google </a:t>
            </a:r>
            <a:r>
              <a:rPr lang="en-GB" dirty="0" err="1"/>
              <a:t>DeepMind's</a:t>
            </a:r>
            <a:r>
              <a:rPr lang="en-GB" dirty="0"/>
              <a:t> Deep Q-learning playing Atari Breakout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https://www.youtube.com/watch?v=V1eYniJ0Rnk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Q-Learning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Creativity – agent found a policy that the programmers didn’t know about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8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needs a model (to predict next state for given action)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147"/>
                <a:ext cx="12192000" cy="2344744"/>
              </a:xfrm>
              <a:prstGeom prst="rect">
                <a:avLst/>
              </a:prstGeom>
              <a:blipFill>
                <a:blip r:embed="rId3"/>
                <a:stretch>
                  <a:fillRect b="-67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Action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−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400" dirty="0"/>
                  <a:t>expected return when in state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GB" sz="2400" dirty="0"/>
                  <a:t>, taking action a, following policy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400" dirty="0"/>
                  <a:t>model free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0604"/>
                <a:ext cx="12192000" cy="2714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6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21775" y="1880033"/>
                <a:ext cx="10001863" cy="4481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Expectation</a:t>
                </a:r>
                <a:r>
                  <a:rPr lang="en-GB" dirty="0"/>
                  <a:t>  = average of a variable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/>
                  <a:t>expectation of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like expectations because they allow us to sample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Sample from 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environment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environment model (if our agent has one)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5" y="1880033"/>
                <a:ext cx="10001863" cy="4481437"/>
              </a:xfrm>
              <a:prstGeom prst="rect">
                <a:avLst/>
              </a:prstGeom>
              <a:blipFill>
                <a:blip r:embed="rId3"/>
                <a:stretch>
                  <a:fillRect l="-1219" t="-2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7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Introduced dynamic programming in 1953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chemeClr val="accent6"/>
                    </a:solidFill>
                  </a:rPr>
                  <a:t>Bellman expectation equation</a:t>
                </a:r>
                <a:r>
                  <a:rPr lang="en-GB" dirty="0"/>
                  <a:t> for a MDP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sz="2400" i="1" dirty="0"/>
                  <a:t>Return of s = reward + discount * Return of s’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Curse of dimensionality</a:t>
                </a:r>
              </a:p>
              <a:p>
                <a:pPr marL="457200" lvl="1" indent="0">
                  <a:buNone/>
                </a:pPr>
                <a:r>
                  <a:rPr lang="en-GB" dirty="0"/>
                  <a:t>num. states grows exponentially with state variables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766850" cy="4351338"/>
              </a:xfrm>
              <a:blipFill rotWithShape="1">
                <a:blip r:embed="rId3"/>
                <a:stretch>
                  <a:fillRect l="-1569" t="-2241" r="-1098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Bellman</a:t>
            </a:r>
          </a:p>
        </p:txBody>
      </p:sp>
      <p:pic>
        <p:nvPicPr>
          <p:cNvPr id="1026" name="Picture 2" descr="Richard Ernest Bell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91" y="1647630"/>
            <a:ext cx="3511864" cy="43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dynamic programming?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824DC-42AF-4796-8C3C-2E2633CA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9" y="1576552"/>
            <a:ext cx="5046402" cy="511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49E49-F225-4D07-85CC-EE6513C8BC31}"/>
              </a:ext>
            </a:extLst>
          </p:cNvPr>
          <p:cNvSpPr/>
          <p:nvPr/>
        </p:nvSpPr>
        <p:spPr>
          <a:xfrm>
            <a:off x="6096000" y="1993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http://www.cas.mcmaster.ca/~se3c03/journal_papers/dy_birth.pdf</a:t>
            </a:r>
          </a:p>
        </p:txBody>
      </p:sp>
    </p:spTree>
    <p:extLst>
      <p:ext uri="{BB962C8B-B14F-4D97-AF65-F5344CB8AC3E}">
        <p14:creationId xmlns:p14="http://schemas.microsoft.com/office/powerpoint/2010/main" val="660854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2000" cy="423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What happens if we combine a </a:t>
            </a:r>
            <a:r>
              <a:rPr lang="en-GB" sz="4400" b="1" dirty="0">
                <a:solidFill>
                  <a:schemeClr val="accent6"/>
                </a:solidFill>
              </a:rPr>
              <a:t>value function </a:t>
            </a:r>
            <a:r>
              <a:rPr lang="en-GB" sz="4400" b="1" dirty="0"/>
              <a:t>with the </a:t>
            </a:r>
            <a:r>
              <a:rPr lang="en-GB" sz="4400" b="1" dirty="0">
                <a:solidFill>
                  <a:schemeClr val="accent6"/>
                </a:solidFill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dirty="0" smtClean="0"/>
                        <m:t>Value</m:t>
                      </m:r>
                      <m:r>
                        <m:rPr>
                          <m:nor/>
                        </m:rPr>
                        <a:rPr lang="en-GB" sz="2800" b="1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dirty="0" smtClean="0"/>
                        <m:t>function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</a:p>
              <a:p>
                <a:pPr algn="ctr"/>
                <a:endParaRPr lang="en-GB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b="1" i="0" dirty="0" smtClean="0"/>
                        <m:t>Bellman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 </m:t>
                      </m:r>
                      <m:r>
                        <m:rPr>
                          <m:nor/>
                        </m:rPr>
                        <a:rPr lang="en-GB" sz="2800" b="1" i="0" dirty="0" smtClean="0"/>
                        <m:t>equation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5880"/>
                <a:ext cx="12192000" cy="246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0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 rot="16200000">
            <a:off x="2203490" y="50423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3172441" y="2390093"/>
            <a:ext cx="615553" cy="180000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en-GB" sz="2800" dirty="0"/>
              <a:t>r</a:t>
            </a:r>
          </a:p>
        </p:txBody>
      </p:sp>
      <p:sp>
        <p:nvSpPr>
          <p:cNvPr id="35" name="Oval 34"/>
          <p:cNvSpPr/>
          <p:nvPr/>
        </p:nvSpPr>
        <p:spPr>
          <a:xfrm rot="16200000">
            <a:off x="2203489" y="4628875"/>
            <a:ext cx="1800000" cy="1800000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Yu Gothic" panose="020B0400000000000000" pitchFamily="34" charset="-128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’</a:t>
            </a:r>
          </a:p>
          <a:p>
            <a:pPr algn="ctr"/>
            <a:r>
              <a:rPr lang="en-GB" sz="280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</a:rPr>
              <a:t>next state</a:t>
            </a:r>
          </a:p>
        </p:txBody>
      </p:sp>
      <p:cxnSp>
        <p:nvCxnSpPr>
          <p:cNvPr id="43" name="Straight Connector 42"/>
          <p:cNvCxnSpPr>
            <a:cxnSpLocks/>
            <a:stCxn id="35" idx="6"/>
            <a:endCxn id="24" idx="2"/>
          </p:cNvCxnSpPr>
          <p:nvPr/>
        </p:nvCxnSpPr>
        <p:spPr>
          <a:xfrm flipV="1">
            <a:off x="3103489" y="2304235"/>
            <a:ext cx="1" cy="232464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4"/>
          <p:cNvSpPr>
            <a:spLocks noGrp="1"/>
          </p:cNvSpPr>
          <p:nvPr>
            <p:ph idx="1"/>
          </p:nvPr>
        </p:nvSpPr>
        <p:spPr>
          <a:xfrm>
            <a:off x="5206999" y="0"/>
            <a:ext cx="4423230" cy="5465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accent6"/>
                </a:solidFill>
              </a:rPr>
              <a:t>recursive relationship between states</a:t>
            </a: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dirty="0"/>
              <a:t>value of being here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=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r</a:t>
            </a:r>
          </a:p>
          <a:p>
            <a:pPr marL="0" indent="0" algn="ctr">
              <a:buNone/>
            </a:pPr>
            <a:r>
              <a:rPr lang="en-GB" dirty="0"/>
              <a:t>reward we get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+ </a:t>
            </a:r>
          </a:p>
          <a:p>
            <a:pPr marL="0" indent="0" algn="ctr">
              <a:buNone/>
            </a:pPr>
            <a:r>
              <a:rPr lang="en-GB" dirty="0"/>
              <a:t>v(</a:t>
            </a:r>
            <a:r>
              <a:rPr lang="en-GB" b="1" dirty="0">
                <a:solidFill>
                  <a:schemeClr val="accent6"/>
                </a:solidFill>
              </a:rPr>
              <a:t>s’</a:t>
            </a:r>
            <a:r>
              <a:rPr lang="en-GB" dirty="0"/>
              <a:t>)</a:t>
            </a:r>
          </a:p>
          <a:p>
            <a:pPr marL="0" indent="0" algn="ctr">
              <a:buNone/>
            </a:pPr>
            <a:r>
              <a:rPr lang="en-GB" dirty="0"/>
              <a:t>value of next state</a:t>
            </a:r>
          </a:p>
        </p:txBody>
      </p:sp>
    </p:spTree>
    <p:extLst>
      <p:ext uri="{BB962C8B-B14F-4D97-AF65-F5344CB8AC3E}">
        <p14:creationId xmlns:p14="http://schemas.microsoft.com/office/powerpoint/2010/main" val="193272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dirty="0"/>
              <a:t>How does a value function </a:t>
            </a:r>
          </a:p>
          <a:p>
            <a:pPr marL="0" indent="0" algn="ctr">
              <a:buNone/>
            </a:pPr>
            <a:r>
              <a:rPr lang="en-GB" sz="5000" dirty="0"/>
              <a:t>help us to act?</a:t>
            </a:r>
            <a:endParaRPr lang="en-GB" sz="5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23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Policy = maps state -&gt; action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Assume we have the </a:t>
                </a:r>
                <a:r>
                  <a:rPr lang="en-GB" b="1" dirty="0">
                    <a:solidFill>
                      <a:schemeClr val="accent6"/>
                    </a:solidFill>
                  </a:rPr>
                  <a:t>optimal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1" dirty="0">
                  <a:solidFill>
                    <a:schemeClr val="accent6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	expected return for following the optimal 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Select action by </a:t>
                </a:r>
              </a:p>
              <a:p>
                <a:pPr marL="457200" lvl="1" indent="0">
                  <a:buNone/>
                </a:pPr>
                <a:r>
                  <a:rPr lang="en-GB" dirty="0"/>
                  <a:t>max[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] for all possible actions</a:t>
                </a:r>
              </a:p>
              <a:p>
                <a:pPr marL="457200" lvl="1" indent="0">
                  <a:buNone/>
                </a:pPr>
                <a:r>
                  <a:rPr lang="en-GB" dirty="0"/>
                  <a:t>Select action with highest Q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Select action with highest expected return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170" y="1924907"/>
                <a:ext cx="8026289" cy="4274927"/>
              </a:xfrm>
              <a:blipFill rotWithShape="1">
                <a:blip r:embed="rId3"/>
                <a:stretch>
                  <a:fillRect l="-1291" t="-2996" b="-24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Generating the optimal policy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30620" y="1494204"/>
            <a:ext cx="5865489" cy="3884481"/>
            <a:chOff x="7442292" y="3079208"/>
            <a:chExt cx="4341146" cy="2887090"/>
          </a:xfrm>
        </p:grpSpPr>
        <p:sp>
          <p:nvSpPr>
            <p:cNvPr id="44" name="Rectangle 43"/>
            <p:cNvSpPr/>
            <p:nvPr/>
          </p:nvSpPr>
          <p:spPr>
            <a:xfrm>
              <a:off x="10786791" y="4169923"/>
              <a:ext cx="996647" cy="1796375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8" name="Oval 7"/>
            <p:cNvSpPr/>
            <p:nvPr/>
          </p:nvSpPr>
          <p:spPr>
            <a:xfrm>
              <a:off x="9935877" y="3079208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892249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1</a:t>
              </a:r>
            </a:p>
          </p:txBody>
        </p:sp>
        <p:cxnSp>
          <p:nvCxnSpPr>
            <p:cNvPr id="11" name="Straight Connector 10"/>
            <p:cNvCxnSpPr>
              <a:stCxn id="9" idx="7"/>
              <a:endCxn id="8" idx="3"/>
            </p:cNvCxnSpPr>
            <p:nvPr/>
          </p:nvCxnSpPr>
          <p:spPr>
            <a:xfrm flipV="1">
              <a:off x="9417696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0979505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3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1" name="Straight Connector 20"/>
            <p:cNvCxnSpPr>
              <a:cxnSpLocks/>
              <a:stCxn id="20" idx="1"/>
              <a:endCxn id="8" idx="5"/>
            </p:cNvCxnSpPr>
            <p:nvPr/>
          </p:nvCxnSpPr>
          <p:spPr>
            <a:xfrm flipH="1" flipV="1">
              <a:off x="10461324" y="3603080"/>
              <a:ext cx="608334" cy="908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935877" y="4421780"/>
              <a:ext cx="615600" cy="613754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r>
                <a:rPr lang="en-GB" baseline="-25000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2</a:t>
              </a:r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28" name="Straight Connector 27"/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10243677" y="3692962"/>
              <a:ext cx="0" cy="728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032596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93570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137198" y="5330140"/>
              <a:ext cx="30021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292" y="5397675"/>
                  <a:ext cx="147264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7864952" y="5330140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7864952" y="5825885"/>
              <a:ext cx="391848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399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solidFill>
                  <a:schemeClr val="accent6"/>
                </a:solidFill>
              </a:rPr>
              <a:t>Optimal policy</a:t>
            </a:r>
            <a:r>
              <a:rPr lang="en-GB" sz="5000" dirty="0"/>
              <a:t> = acting greedily according to optimal value function</a:t>
            </a:r>
          </a:p>
          <a:p>
            <a:pPr marL="0" indent="0" algn="ctr">
              <a:buNone/>
            </a:pPr>
            <a:endParaRPr lang="en-GB" sz="5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GB" sz="5000" dirty="0"/>
              <a:t>policy is generated </a:t>
            </a:r>
          </a:p>
          <a:p>
            <a:pPr marL="0" indent="0" algn="ctr">
              <a:buNone/>
            </a:pPr>
            <a:r>
              <a:rPr lang="en-GB" sz="5000" dirty="0"/>
              <a:t>from the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4130589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1" y="1702800"/>
            <a:ext cx="5325034" cy="4965925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endParaRPr lang="en-GB" sz="1600" dirty="0"/>
          </a:p>
          <a:p>
            <a:pPr marL="0" indent="0" algn="r">
              <a:buNone/>
            </a:pPr>
            <a:r>
              <a:rPr lang="en-GB" dirty="0"/>
              <a:t>lookup table</a:t>
            </a:r>
          </a:p>
          <a:p>
            <a:pPr marL="0" indent="0" algn="r">
              <a:buNone/>
            </a:pPr>
            <a:r>
              <a:rPr lang="en-GB" sz="2400" dirty="0"/>
              <a:t>curse of dimensionality</a:t>
            </a:r>
            <a:endParaRPr lang="en-GB" sz="2600" dirty="0"/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linear function</a:t>
            </a:r>
          </a:p>
          <a:p>
            <a:pPr marL="0" indent="0" algn="r">
              <a:buNone/>
            </a:pPr>
            <a:r>
              <a:rPr lang="en-GB" sz="2400" dirty="0"/>
              <a:t>less parameters</a:t>
            </a:r>
          </a:p>
          <a:p>
            <a:pPr marL="0" indent="0" algn="r">
              <a:buNone/>
            </a:pPr>
            <a:r>
              <a:rPr lang="en-GB" sz="2400" dirty="0"/>
              <a:t>generalize across states</a:t>
            </a:r>
          </a:p>
          <a:p>
            <a:pPr marL="0" indent="0" algn="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non-linear function</a:t>
            </a:r>
          </a:p>
          <a:p>
            <a:pPr marL="457200" lvl="1" indent="0" algn="r">
              <a:buNone/>
            </a:pPr>
            <a:r>
              <a:rPr lang="en-GB" dirty="0"/>
              <a:t>model complex dynamics</a:t>
            </a:r>
          </a:p>
          <a:p>
            <a:pPr marL="457200" lvl="1" indent="0" algn="r">
              <a:buNone/>
            </a:pPr>
            <a:r>
              <a:rPr lang="en-GB" dirty="0"/>
              <a:t>convolution for vision tasks</a:t>
            </a:r>
          </a:p>
          <a:p>
            <a:pPr marL="457200" lvl="1" indent="0" algn="r">
              <a:buNone/>
            </a:pPr>
            <a:r>
              <a:rPr lang="en-GB" dirty="0"/>
              <a:t>lose convergence guarantee</a:t>
            </a:r>
          </a:p>
          <a:p>
            <a:pPr marL="457200" lvl="1" indent="0" algn="r">
              <a:buNone/>
            </a:pPr>
            <a:endParaRPr lang="en-GB" dirty="0"/>
          </a:p>
        </p:txBody>
      </p: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838200" y="377237"/>
            <a:ext cx="10515600" cy="1325563"/>
          </a:xfrm>
        </p:spPr>
        <p:txBody>
          <a:bodyPr/>
          <a:lstStyle/>
          <a:p>
            <a:r>
              <a:rPr lang="en-GB" dirty="0"/>
              <a:t>Parameterizing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09" y="3619643"/>
                <a:ext cx="31271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743" y="1617713"/>
            <a:ext cx="1885405" cy="1409244"/>
          </a:xfrm>
          <a:prstGeom prst="rect">
            <a:avLst/>
          </a:prstGeom>
        </p:spPr>
      </p:pic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707412" y="4824920"/>
            <a:ext cx="3103308" cy="1844152"/>
            <a:chOff x="1526359" y="711791"/>
            <a:chExt cx="9040052" cy="5372083"/>
          </a:xfrm>
        </p:grpSpPr>
        <p:sp>
          <p:nvSpPr>
            <p:cNvPr id="95" name="Oval 94"/>
            <p:cNvSpPr/>
            <p:nvPr/>
          </p:nvSpPr>
          <p:spPr>
            <a:xfrm>
              <a:off x="9332043" y="2776897"/>
              <a:ext cx="1234368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Q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526359" y="4088677"/>
              <a:ext cx="1238514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  <a:endPara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533057" y="1685741"/>
              <a:ext cx="1235372" cy="1234800"/>
            </a:xfrm>
            <a:prstGeom prst="ellipse">
              <a:avLst/>
            </a:prstGeom>
            <a:noFill/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3836206" y="711791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99" name="Straight Connector 98"/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2768428" y="1161792"/>
              <a:ext cx="1067778" cy="1141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3837211" y="2947327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3836206" y="5182863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07" name="Straight Connector 106"/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2768428" y="2303141"/>
              <a:ext cx="1068782" cy="1094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cxnSpLocks/>
              <a:stCxn id="97" idx="6"/>
              <a:endCxn id="106" idx="2"/>
            </p:cNvCxnSpPr>
            <p:nvPr/>
          </p:nvCxnSpPr>
          <p:spPr>
            <a:xfrm>
              <a:off x="2768428" y="2303141"/>
              <a:ext cx="1067778" cy="332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2764873" y="1161792"/>
              <a:ext cx="1071333" cy="354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  <a:stCxn id="96" idx="6"/>
              <a:endCxn id="100" idx="2"/>
            </p:cNvCxnSpPr>
            <p:nvPr/>
          </p:nvCxnSpPr>
          <p:spPr>
            <a:xfrm flipV="1">
              <a:off x="2764873" y="3397329"/>
              <a:ext cx="1072337" cy="1308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  <a:stCxn id="96" idx="6"/>
              <a:endCxn id="106" idx="2"/>
            </p:cNvCxnSpPr>
            <p:nvPr/>
          </p:nvCxnSpPr>
          <p:spPr>
            <a:xfrm>
              <a:off x="2764873" y="4706077"/>
              <a:ext cx="1071333" cy="926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5702340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5703345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702340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15" name="Straight Connector 114"/>
            <p:cNvCxnSpPr>
              <a:cxnSpLocks/>
              <a:stCxn id="112" idx="2"/>
              <a:endCxn id="98" idx="6"/>
            </p:cNvCxnSpPr>
            <p:nvPr/>
          </p:nvCxnSpPr>
          <p:spPr>
            <a:xfrm flipH="1" flipV="1">
              <a:off x="4736206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  <a:stCxn id="113" idx="2"/>
              <a:endCxn id="98" idx="6"/>
            </p:cNvCxnSpPr>
            <p:nvPr/>
          </p:nvCxnSpPr>
          <p:spPr>
            <a:xfrm flipH="1" flipV="1">
              <a:off x="4736206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  <a:stCxn id="114" idx="2"/>
              <a:endCxn id="98" idx="6"/>
            </p:cNvCxnSpPr>
            <p:nvPr/>
          </p:nvCxnSpPr>
          <p:spPr>
            <a:xfrm flipH="1" flipV="1">
              <a:off x="4736206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/>
              <a:stCxn id="112" idx="2"/>
              <a:endCxn id="100" idx="6"/>
            </p:cNvCxnSpPr>
            <p:nvPr/>
          </p:nvCxnSpPr>
          <p:spPr>
            <a:xfrm flipH="1">
              <a:off x="4737211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  <a:stCxn id="113" idx="2"/>
              <a:endCxn id="100" idx="6"/>
            </p:cNvCxnSpPr>
            <p:nvPr/>
          </p:nvCxnSpPr>
          <p:spPr>
            <a:xfrm flipH="1" flipV="1">
              <a:off x="4737211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  <a:stCxn id="114" idx="2"/>
              <a:endCxn id="100" idx="6"/>
            </p:cNvCxnSpPr>
            <p:nvPr/>
          </p:nvCxnSpPr>
          <p:spPr>
            <a:xfrm flipH="1" flipV="1">
              <a:off x="4737211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/>
              <a:stCxn id="112" idx="2"/>
              <a:endCxn id="106" idx="6"/>
            </p:cNvCxnSpPr>
            <p:nvPr/>
          </p:nvCxnSpPr>
          <p:spPr>
            <a:xfrm flipH="1">
              <a:off x="4736206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  <a:stCxn id="113" idx="2"/>
              <a:endCxn id="106" idx="6"/>
            </p:cNvCxnSpPr>
            <p:nvPr/>
          </p:nvCxnSpPr>
          <p:spPr>
            <a:xfrm flipH="1">
              <a:off x="4736206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  <a:stCxn id="114" idx="2"/>
              <a:endCxn id="106" idx="6"/>
            </p:cNvCxnSpPr>
            <p:nvPr/>
          </p:nvCxnSpPr>
          <p:spPr>
            <a:xfrm flipH="1" flipV="1">
              <a:off x="4736206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7565111" y="712802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566116" y="2948338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565111" y="5183874"/>
              <a:ext cx="900000" cy="900000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 w="10286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27" name="Straight Connector 126"/>
            <p:cNvCxnSpPr>
              <a:cxnSpLocks/>
              <a:stCxn id="124" idx="2"/>
            </p:cNvCxnSpPr>
            <p:nvPr/>
          </p:nvCxnSpPr>
          <p:spPr>
            <a:xfrm flipH="1" flipV="1">
              <a:off x="6598977" y="1161791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  <a:stCxn id="125" idx="2"/>
            </p:cNvCxnSpPr>
            <p:nvPr/>
          </p:nvCxnSpPr>
          <p:spPr>
            <a:xfrm flipH="1" flipV="1">
              <a:off x="6598977" y="1161791"/>
              <a:ext cx="96713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  <a:stCxn id="126" idx="2"/>
            </p:cNvCxnSpPr>
            <p:nvPr/>
          </p:nvCxnSpPr>
          <p:spPr>
            <a:xfrm flipH="1" flipV="1">
              <a:off x="6598977" y="1161791"/>
              <a:ext cx="966134" cy="4472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  <a:stCxn id="124" idx="2"/>
            </p:cNvCxnSpPr>
            <p:nvPr/>
          </p:nvCxnSpPr>
          <p:spPr>
            <a:xfrm flipH="1">
              <a:off x="6599982" y="1162802"/>
              <a:ext cx="96512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  <a:stCxn id="125" idx="2"/>
            </p:cNvCxnSpPr>
            <p:nvPr/>
          </p:nvCxnSpPr>
          <p:spPr>
            <a:xfrm flipH="1" flipV="1">
              <a:off x="6599982" y="3397327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  <a:stCxn id="126" idx="2"/>
            </p:cNvCxnSpPr>
            <p:nvPr/>
          </p:nvCxnSpPr>
          <p:spPr>
            <a:xfrm flipH="1" flipV="1">
              <a:off x="6599982" y="3397327"/>
              <a:ext cx="965129" cy="2236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  <a:stCxn id="124" idx="2"/>
            </p:cNvCxnSpPr>
            <p:nvPr/>
          </p:nvCxnSpPr>
          <p:spPr>
            <a:xfrm flipH="1">
              <a:off x="6598977" y="1162802"/>
              <a:ext cx="966134" cy="4470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  <a:stCxn id="125" idx="2"/>
            </p:cNvCxnSpPr>
            <p:nvPr/>
          </p:nvCxnSpPr>
          <p:spPr>
            <a:xfrm flipH="1">
              <a:off x="6598977" y="3398338"/>
              <a:ext cx="967139" cy="22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  <a:stCxn id="126" idx="2"/>
            </p:cNvCxnSpPr>
            <p:nvPr/>
          </p:nvCxnSpPr>
          <p:spPr>
            <a:xfrm flipH="1" flipV="1">
              <a:off x="6598977" y="5632863"/>
              <a:ext cx="966134" cy="1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  <a:stCxn id="124" idx="6"/>
              <a:endCxn id="95" idx="2"/>
            </p:cNvCxnSpPr>
            <p:nvPr/>
          </p:nvCxnSpPr>
          <p:spPr>
            <a:xfrm>
              <a:off x="8465111" y="1162802"/>
              <a:ext cx="866932" cy="2231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  <a:stCxn id="125" idx="6"/>
              <a:endCxn id="95" idx="2"/>
            </p:cNvCxnSpPr>
            <p:nvPr/>
          </p:nvCxnSpPr>
          <p:spPr>
            <a:xfrm flipV="1">
              <a:off x="8466116" y="3394297"/>
              <a:ext cx="865927" cy="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  <a:stCxn id="126" idx="6"/>
              <a:endCxn id="95" idx="2"/>
            </p:cNvCxnSpPr>
            <p:nvPr/>
          </p:nvCxnSpPr>
          <p:spPr>
            <a:xfrm flipV="1">
              <a:off x="8465111" y="3394297"/>
              <a:ext cx="866932" cy="223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373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way to program our value function (table/linear/non-linear)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a target to train our value function?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use supervised learning to train our value function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  <a:ea typeface="Cambria Math" panose="02040503050406030204" pitchFamily="18" charset="0"/>
                      </a:rPr>
                      <m:t>𝐴𝑃𝑃𝑅𝑂𝑋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minimize(approximation – function output)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do we create our approximation / target to train with?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26236"/>
                <a:ext cx="11353801" cy="4326032"/>
              </a:xfrm>
              <a:blipFill rotWithShape="1">
                <a:blip r:embed="rId3"/>
                <a:stretch>
                  <a:fillRect l="-1074" t="-2254" b="-6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18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/ Monte Carlo / Temporal Difference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Different methods for solving the </a:t>
            </a:r>
            <a:r>
              <a:rPr lang="en-GB" b="1" dirty="0">
                <a:solidFill>
                  <a:schemeClr val="accent6"/>
                </a:solidFill>
              </a:rPr>
              <a:t>approximation/evaluation </a:t>
            </a:r>
            <a:r>
              <a:rPr lang="en-GB" dirty="0"/>
              <a:t>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Method for solving the improvement </a:t>
            </a:r>
          </a:p>
          <a:p>
            <a:pPr marL="0" indent="0">
              <a:buNone/>
            </a:pPr>
            <a:r>
              <a:rPr lang="en-GB" dirty="0"/>
              <a:t>problem is the same for each</a:t>
            </a:r>
          </a:p>
          <a:p>
            <a:pPr marL="457200" lvl="1" indent="0">
              <a:buNone/>
            </a:pPr>
            <a:r>
              <a:rPr lang="en-GB" dirty="0"/>
              <a:t>change policy to favour best action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89" y="3777242"/>
            <a:ext cx="3453850" cy="286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2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0034"/>
            <a:ext cx="11112500" cy="4520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Conditional = </a:t>
            </a:r>
            <a:r>
              <a:rPr lang="en-GB" dirty="0"/>
              <a:t>probability of one thing given another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P(s’ | s, a) = environment state transition function</a:t>
            </a:r>
          </a:p>
          <a:p>
            <a:pPr marL="457200" lvl="1" indent="0">
              <a:buNone/>
            </a:pPr>
            <a:r>
              <a:rPr lang="en-GB" dirty="0"/>
              <a:t>probability of s’ given s, 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R(s, a, s’) = reward function</a:t>
            </a:r>
          </a:p>
          <a:p>
            <a:pPr marL="457200" lvl="1" indent="0">
              <a:buNone/>
            </a:pPr>
            <a:r>
              <a:rPr lang="en-GB" dirty="0"/>
              <a:t>reward received after being in state s, taking action a, ending up in s’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π(a| s) = policy</a:t>
            </a:r>
          </a:p>
          <a:p>
            <a:pPr marL="457200" lvl="1" indent="0">
              <a:buNone/>
            </a:pPr>
            <a:r>
              <a:rPr lang="en-GB" dirty="0"/>
              <a:t>action chosen in state s</a:t>
            </a:r>
          </a:p>
        </p:txBody>
      </p:sp>
    </p:spTree>
    <p:extLst>
      <p:ext uri="{BB962C8B-B14F-4D97-AF65-F5344CB8AC3E}">
        <p14:creationId xmlns:p14="http://schemas.microsoft.com/office/powerpoint/2010/main" val="5229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Imagine you had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would you use a </a:t>
            </a:r>
            <a:r>
              <a:rPr lang="en-GB" b="1" dirty="0">
                <a:solidFill>
                  <a:schemeClr val="accent6"/>
                </a:solidFill>
              </a:rPr>
              <a:t>perfect environment model </a:t>
            </a:r>
            <a:r>
              <a:rPr lang="en-GB" dirty="0"/>
              <a:t>to estimate a value function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E852043-A6F2-490F-98AD-72D41F720F69}"/>
              </a:ext>
            </a:extLst>
          </p:cNvPr>
          <p:cNvSpPr/>
          <p:nvPr/>
        </p:nvSpPr>
        <p:spPr>
          <a:xfrm>
            <a:off x="4258592" y="420263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B84DE8-2888-4AB4-947E-E63D2FAEC327}"/>
              </a:ext>
            </a:extLst>
          </p:cNvPr>
          <p:cNvSpPr/>
          <p:nvPr/>
        </p:nvSpPr>
        <p:spPr>
          <a:xfrm>
            <a:off x="3833242" y="5001715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C78CD-666A-478B-960F-2877A8CD81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83209" y="4787109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3EEDD79-B3EE-4077-87B7-CA596245764F}"/>
              </a:ext>
            </a:extLst>
          </p:cNvPr>
          <p:cNvSpPr/>
          <p:nvPr/>
        </p:nvSpPr>
        <p:spPr>
          <a:xfrm>
            <a:off x="4711062" y="4999404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2B57D-C19D-4CC3-8151-1563C1F6C6B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856025" y="4787110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06E3FB-0297-43DD-AD3D-E98052C5B6AE}"/>
              </a:ext>
            </a:extLst>
          </p:cNvPr>
          <p:cNvSpPr/>
          <p:nvPr/>
        </p:nvSpPr>
        <p:spPr>
          <a:xfrm>
            <a:off x="4285712" y="5793947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1EB80-2B31-4469-BB54-416C289AF47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635679" y="5579341"/>
            <a:ext cx="177886" cy="21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6297322-32B8-4D07-B653-33907FBC9DD2}"/>
              </a:ext>
            </a:extLst>
          </p:cNvPr>
          <p:cNvSpPr/>
          <p:nvPr/>
        </p:nvSpPr>
        <p:spPr>
          <a:xfrm>
            <a:off x="5163532" y="5791636"/>
            <a:ext cx="699934" cy="684751"/>
          </a:xfrm>
          <a:prstGeom prst="ellipse">
            <a:avLst/>
          </a:prstGeom>
          <a:noFill/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CBED5-7438-489F-B52D-162262518763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308495" y="5579342"/>
            <a:ext cx="205004" cy="2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9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CCC8F2-F6D0-4F4F-B325-78B51C09B9BD}"/>
              </a:ext>
            </a:extLst>
          </p:cNvPr>
          <p:cNvCxnSpPr>
            <a:cxnSpLocks/>
          </p:cNvCxnSpPr>
          <p:nvPr/>
        </p:nvCxnSpPr>
        <p:spPr>
          <a:xfrm flipH="1" flipV="1">
            <a:off x="4657948" y="3384803"/>
            <a:ext cx="1244546" cy="240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98A5A7-F224-4008-8831-1CB4480BA26B}"/>
              </a:ext>
            </a:extLst>
          </p:cNvPr>
          <p:cNvCxnSpPr>
            <a:cxnSpLocks/>
          </p:cNvCxnSpPr>
          <p:nvPr/>
        </p:nvCxnSpPr>
        <p:spPr>
          <a:xfrm flipH="1">
            <a:off x="3260244" y="3384804"/>
            <a:ext cx="1369458" cy="240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F3422D-F2D2-44A7-BA51-63D876120A13}"/>
              </a:ext>
            </a:extLst>
          </p:cNvPr>
          <p:cNvSpPr/>
          <p:nvPr/>
        </p:nvSpPr>
        <p:spPr>
          <a:xfrm>
            <a:off x="1929702" y="261257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first state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72F2C9-EDA8-466A-A08C-12E01142978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29702" y="1797653"/>
            <a:ext cx="1163604" cy="154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13006-EAAC-4133-A3AD-51BEC2CF7720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3466098" y="1797653"/>
            <a:ext cx="1163604" cy="15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5C78609-685C-4A98-9713-6DBF847B1079}"/>
              </a:ext>
            </a:extLst>
          </p:cNvPr>
          <p:cNvSpPr/>
          <p:nvPr/>
        </p:nvSpPr>
        <p:spPr>
          <a:xfrm>
            <a:off x="23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98E5CE-91B3-4B34-AE20-336B7EC05707}"/>
              </a:ext>
            </a:extLst>
          </p:cNvPr>
          <p:cNvSpPr/>
          <p:nvPr/>
        </p:nvSpPr>
        <p:spPr>
          <a:xfrm>
            <a:off x="5060244" y="4886243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18479A-24ED-40CD-B36F-0A6BB052ABF9}"/>
              </a:ext>
            </a:extLst>
          </p:cNvPr>
          <p:cNvSpPr/>
          <p:nvPr/>
        </p:nvSpPr>
        <p:spPr>
          <a:xfrm>
            <a:off x="37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87696D-1D72-47BD-9184-4AAF30C0C4AA}"/>
              </a:ext>
            </a:extLst>
          </p:cNvPr>
          <p:cNvSpPr/>
          <p:nvPr/>
        </p:nvSpPr>
        <p:spPr>
          <a:xfrm>
            <a:off x="129702" y="2442586"/>
            <a:ext cx="1800000" cy="1800000"/>
          </a:xfrm>
          <a:prstGeom prst="ellipse">
            <a:avLst/>
          </a:prstGeom>
          <a:solidFill>
            <a:schemeClr val="bg1"/>
          </a:solidFill>
          <a:ln w="1028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4DB61-2B7C-4904-9888-63307FA1B2D7}"/>
              </a:ext>
            </a:extLst>
          </p:cNvPr>
          <p:cNvSpPr txBox="1"/>
          <p:nvPr/>
        </p:nvSpPr>
        <p:spPr>
          <a:xfrm>
            <a:off x="930225" y="1796255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507F81-7530-4070-80C0-89103D505C47}"/>
              </a:ext>
            </a:extLst>
          </p:cNvPr>
          <p:cNvSpPr txBox="1"/>
          <p:nvPr/>
        </p:nvSpPr>
        <p:spPr>
          <a:xfrm>
            <a:off x="3919941" y="1792584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50%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CD769-130F-4BBA-8542-2C12FDD34F31}"/>
              </a:ext>
            </a:extLst>
          </p:cNvPr>
          <p:cNvSpPr txBox="1"/>
          <p:nvPr/>
        </p:nvSpPr>
        <p:spPr>
          <a:xfrm>
            <a:off x="3048423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10%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567E4-6974-40A4-AE3D-24D4950A1817}"/>
              </a:ext>
            </a:extLst>
          </p:cNvPr>
          <p:cNvSpPr txBox="1"/>
          <p:nvPr/>
        </p:nvSpPr>
        <p:spPr>
          <a:xfrm>
            <a:off x="5371019" y="4169861"/>
            <a:ext cx="11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= 90%</a:t>
            </a:r>
          </a:p>
          <a:p>
            <a:r>
              <a:rPr lang="en-GB" dirty="0"/>
              <a:t>r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744AC-D8DA-41F5-B490-73429D9D4DB9}"/>
              </a:ext>
            </a:extLst>
          </p:cNvPr>
          <p:cNvSpPr txBox="1"/>
          <p:nvPr/>
        </p:nvSpPr>
        <p:spPr>
          <a:xfrm>
            <a:off x="6802494" y="3029153"/>
            <a:ext cx="5523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Use the bellman equation:</a:t>
            </a:r>
          </a:p>
          <a:p>
            <a:pPr algn="ctr"/>
            <a:r>
              <a:rPr lang="en-GB" sz="2200" dirty="0"/>
              <a:t>V(s) = r + v(s’)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), 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 = 0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 = p</a:t>
            </a:r>
            <a:r>
              <a:rPr lang="en-GB" sz="2200" baseline="-25000" dirty="0"/>
              <a:t>34</a:t>
            </a:r>
            <a:r>
              <a:rPr lang="en-GB" sz="2200" dirty="0"/>
              <a:t>(r</a:t>
            </a:r>
            <a:r>
              <a:rPr lang="en-GB" sz="2200" baseline="-25000" dirty="0"/>
              <a:t>34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GB" sz="2200" dirty="0"/>
              <a:t>)) + p</a:t>
            </a:r>
            <a:r>
              <a:rPr lang="en-GB" sz="2200" baseline="-25000" dirty="0"/>
              <a:t>35</a:t>
            </a:r>
            <a:r>
              <a:rPr lang="en-GB" sz="2200" dirty="0"/>
              <a:t>(r</a:t>
            </a:r>
            <a:r>
              <a:rPr lang="en-GB" sz="2200" baseline="-25000" dirty="0"/>
              <a:t>35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p</a:t>
            </a:r>
            <a:r>
              <a:rPr lang="en-GB" sz="2200" baseline="-25000" dirty="0"/>
              <a:t>12</a:t>
            </a:r>
            <a:r>
              <a:rPr lang="en-GB" sz="2200" dirty="0"/>
              <a:t>(r</a:t>
            </a:r>
            <a:r>
              <a:rPr lang="en-GB" sz="2200" baseline="-25000" dirty="0"/>
              <a:t>12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en-GB" sz="2200" dirty="0"/>
              <a:t>)) + p</a:t>
            </a:r>
            <a:r>
              <a:rPr lang="en-GB" sz="2200" baseline="-25000" dirty="0"/>
              <a:t>13</a:t>
            </a:r>
            <a:r>
              <a:rPr lang="en-GB" sz="2200" dirty="0"/>
              <a:t>(r</a:t>
            </a:r>
            <a:r>
              <a:rPr lang="en-GB" sz="2200" baseline="-25000" dirty="0"/>
              <a:t>13 </a:t>
            </a:r>
            <a:r>
              <a:rPr lang="en-GB" sz="2200" dirty="0"/>
              <a:t>+V(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en-GB" sz="2200" dirty="0"/>
              <a:t>))</a:t>
            </a:r>
          </a:p>
          <a:p>
            <a:pPr algn="ctr"/>
            <a:endParaRPr lang="en-GB" sz="2200" dirty="0"/>
          </a:p>
          <a:p>
            <a:pPr algn="ctr"/>
            <a:endParaRPr lang="en-GB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5CE57-B3D4-4DAC-A188-09BD04C18EFC}"/>
              </a:ext>
            </a:extLst>
          </p:cNvPr>
          <p:cNvSpPr txBox="1"/>
          <p:nvPr/>
        </p:nvSpPr>
        <p:spPr>
          <a:xfrm>
            <a:off x="5070140" y="69383"/>
            <a:ext cx="6661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V(</a:t>
            </a:r>
            <a:r>
              <a:rPr lang="en-GB" sz="22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200" baseline="-25000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GB" sz="2200" dirty="0"/>
              <a:t>) = value </a:t>
            </a:r>
            <a:r>
              <a:rPr lang="en-GB" sz="2200" dirty="0" err="1"/>
              <a:t>fctn</a:t>
            </a:r>
            <a:r>
              <a:rPr lang="en-GB" sz="2200" dirty="0"/>
              <a:t> of state 1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p = probability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probability of moving from state 3 to 4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= reward</a:t>
            </a:r>
          </a:p>
          <a:p>
            <a:pPr algn="ctr"/>
            <a:r>
              <a:rPr lang="en-GB" sz="2200" dirty="0"/>
              <a:t>p</a:t>
            </a:r>
            <a:r>
              <a:rPr lang="en-GB" sz="2200" baseline="-25000" dirty="0"/>
              <a:t>34 </a:t>
            </a:r>
            <a:r>
              <a:rPr lang="en-GB" sz="2200" dirty="0"/>
              <a:t>= reward moving from state 3 to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4ABC59-E8DF-4EC5-99E7-2F52A877C7DF}"/>
              </a:ext>
            </a:extLst>
          </p:cNvPr>
          <p:cNvCxnSpPr>
            <a:cxnSpLocks/>
          </p:cNvCxnSpPr>
          <p:nvPr/>
        </p:nvCxnSpPr>
        <p:spPr>
          <a:xfrm flipV="1">
            <a:off x="1827161" y="4273167"/>
            <a:ext cx="0" cy="2413076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FB69DF-7366-4675-B763-C2226DFC2372}"/>
              </a:ext>
            </a:extLst>
          </p:cNvPr>
          <p:cNvSpPr/>
          <p:nvPr/>
        </p:nvSpPr>
        <p:spPr>
          <a:xfrm>
            <a:off x="251089" y="5292059"/>
            <a:ext cx="1576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back values </a:t>
            </a: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upwards</a:t>
            </a:r>
          </a:p>
          <a:p>
            <a:pPr algn="ctr"/>
            <a:endParaRPr lang="en-GB" b="1" dirty="0">
              <a:solidFill>
                <a:schemeClr val="accent6"/>
              </a:solidFill>
            </a:endParaRPr>
          </a:p>
          <a:p>
            <a:pPr algn="ctr"/>
            <a:r>
              <a:rPr lang="en-GB" b="1" dirty="0">
                <a:solidFill>
                  <a:schemeClr val="accent6"/>
                </a:solidFill>
              </a:rPr>
              <a:t>(backup)</a:t>
            </a:r>
          </a:p>
        </p:txBody>
      </p:sp>
    </p:spTree>
    <p:extLst>
      <p:ext uri="{BB962C8B-B14F-4D97-AF65-F5344CB8AC3E}">
        <p14:creationId xmlns:p14="http://schemas.microsoft.com/office/powerpoint/2010/main" val="405602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Requires a </a:t>
            </a:r>
            <a:r>
              <a:rPr lang="en-GB" b="1" dirty="0">
                <a:solidFill>
                  <a:schemeClr val="accent6"/>
                </a:solidFill>
              </a:rPr>
              <a:t>perfect environment model</a:t>
            </a:r>
          </a:p>
          <a:p>
            <a:pPr marL="457200" lvl="1" indent="0">
              <a:buNone/>
            </a:pPr>
            <a:r>
              <a:rPr lang="en-GB" dirty="0"/>
              <a:t>model of state transition probabilities and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Bootstrapped</a:t>
            </a:r>
          </a:p>
          <a:p>
            <a:pPr marL="457200" lvl="1" indent="0">
              <a:buNone/>
            </a:pPr>
            <a:r>
              <a:rPr lang="en-GB" dirty="0"/>
              <a:t>value function improves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Reliable convergence (finite, fully observed MDP)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Computationally expensive</a:t>
            </a:r>
          </a:p>
          <a:p>
            <a:pPr marL="457200" lvl="1" indent="0">
              <a:buNone/>
            </a:pPr>
            <a:r>
              <a:rPr lang="en-GB" dirty="0"/>
              <a:t>backup value of each state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686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of state s depends on</a:t>
            </a:r>
          </a:p>
          <a:p>
            <a:pPr marL="457200" lvl="1" indent="0">
              <a:buNone/>
            </a:pPr>
            <a:r>
              <a:rPr lang="en-GB" dirty="0"/>
              <a:t>our policy (what actions we are likely to pick)</a:t>
            </a:r>
          </a:p>
          <a:p>
            <a:pPr marL="457200" lvl="1" indent="0">
              <a:buNone/>
            </a:pPr>
            <a:r>
              <a:rPr lang="en-GB" dirty="0"/>
              <a:t>the environment dynamics (</a:t>
            </a:r>
            <a:r>
              <a:rPr lang="en-GB" dirty="0" err="1"/>
              <a:t>s,a</a:t>
            </a:r>
            <a:r>
              <a:rPr lang="en-GB" dirty="0"/>
              <a:t> -&gt; </a:t>
            </a:r>
            <a:r>
              <a:rPr lang="en-GB" dirty="0" err="1"/>
              <a:t>r,s</a:t>
            </a:r>
            <a:r>
              <a:rPr lang="en-GB" dirty="0"/>
              <a:t>’)</a:t>
            </a:r>
          </a:p>
          <a:p>
            <a:pPr marL="457200" lvl="1" indent="0">
              <a:buNone/>
            </a:pPr>
            <a:r>
              <a:rPr lang="en-GB" dirty="0"/>
              <a:t>our estimate of the value of s &amp; s’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3706854" y="5211345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382" y="5208873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90" y="1701819"/>
            <a:ext cx="8270240" cy="22313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20210" y="3707352"/>
            <a:ext cx="1087120" cy="236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32170" y="3707352"/>
            <a:ext cx="10464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47610" y="3707352"/>
            <a:ext cx="236728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BOOTSTRAPPED ESTIMATE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56130" y="3707352"/>
            <a:ext cx="125984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Value of state s</a:t>
            </a:r>
          </a:p>
        </p:txBody>
      </p:sp>
    </p:spTree>
    <p:extLst>
      <p:ext uri="{BB962C8B-B14F-4D97-AF65-F5344CB8AC3E}">
        <p14:creationId xmlns:p14="http://schemas.microsoft.com/office/powerpoint/2010/main" val="298080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policy iteration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Allows us to handle non-stationary nature of RL</a:t>
            </a:r>
          </a:p>
          <a:p>
            <a:pPr marL="457200" lvl="1" indent="0">
              <a:buNone/>
            </a:pPr>
            <a:r>
              <a:rPr lang="en-GB" dirty="0"/>
              <a:t>Non-stationary environment = data distribution will always be changing</a:t>
            </a:r>
          </a:p>
          <a:p>
            <a:pPr marL="457200" lvl="1" indent="0">
              <a:buNone/>
            </a:pPr>
            <a:r>
              <a:rPr lang="en-GB" dirty="0"/>
              <a:t>Stationary environment, data distribution changes as we learn!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Formed of </a:t>
            </a:r>
            <a:r>
              <a:rPr lang="en-GB" b="1" dirty="0">
                <a:solidFill>
                  <a:schemeClr val="accent6"/>
                </a:solidFill>
              </a:rPr>
              <a:t>two distinct steps</a:t>
            </a:r>
          </a:p>
          <a:p>
            <a:pPr marL="457200" lvl="1" indent="0">
              <a:buNone/>
            </a:pPr>
            <a:r>
              <a:rPr lang="en-GB" dirty="0"/>
              <a:t>1 – policy evaluation / approximation</a:t>
            </a:r>
          </a:p>
          <a:p>
            <a:pPr marL="457200" lvl="1" indent="0">
              <a:buNone/>
            </a:pPr>
            <a:r>
              <a:rPr lang="en-GB" dirty="0"/>
              <a:t>2 – policy improvement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02" y="3037970"/>
            <a:ext cx="3962400" cy="32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765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approximation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current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299493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1 -  Policy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4440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1 – policy evaluation / approximation / estimation</a:t>
            </a:r>
          </a:p>
          <a:p>
            <a:pPr marL="457200" lvl="1" indent="0">
              <a:buNone/>
            </a:pPr>
            <a:r>
              <a:rPr lang="en-GB" dirty="0"/>
              <a:t>what is the value of state s for current policy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" y="3572954"/>
            <a:ext cx="10478213" cy="95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43239" y="4814311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estimate of v(s)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5811" y="4814311"/>
            <a:ext cx="312157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50698" y="4814311"/>
            <a:ext cx="400138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</p:spTree>
    <p:extLst>
      <p:ext uri="{BB962C8B-B14F-4D97-AF65-F5344CB8AC3E}">
        <p14:creationId xmlns:p14="http://schemas.microsoft.com/office/powerpoint/2010/main" val="2835797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Policy improvement</a:t>
            </a:r>
          </a:p>
          <a:p>
            <a:pPr marL="0" indent="0" algn="ctr">
              <a:buNone/>
            </a:pPr>
            <a:r>
              <a:rPr lang="en-GB" sz="4400" dirty="0"/>
              <a:t>=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chemeClr val="accent6"/>
                </a:solidFill>
              </a:rPr>
              <a:t>what is the maximum value of a state</a:t>
            </a:r>
          </a:p>
        </p:txBody>
      </p:sp>
    </p:spTree>
    <p:extLst>
      <p:ext uri="{BB962C8B-B14F-4D97-AF65-F5344CB8AC3E}">
        <p14:creationId xmlns:p14="http://schemas.microsoft.com/office/powerpoint/2010/main" val="182481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786072"/>
            <a:ext cx="11024118" cy="2987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2 – policy improvement</a:t>
            </a:r>
          </a:p>
          <a:p>
            <a:pPr marL="457200" lvl="1" indent="0">
              <a:buNone/>
            </a:pPr>
            <a:r>
              <a:rPr lang="en-GB" dirty="0"/>
              <a:t>Changing our policy to favour best action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GPI Step 2 – Policy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1814517" y="402641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045" y="4023944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243239" y="4383100"/>
            <a:ext cx="2293762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New policy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37960" y="4383100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State transition probabilities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</a:t>
            </a:r>
            <a:r>
              <a:rPr lang="en-GB" sz="1800" b="1" dirty="0" err="1">
                <a:solidFill>
                  <a:schemeClr val="accent6"/>
                </a:solidFill>
              </a:rPr>
              <a:t>env</a:t>
            </a:r>
            <a:r>
              <a:rPr lang="en-GB" sz="1800" b="1" dirty="0">
                <a:solidFill>
                  <a:schemeClr val="accent6"/>
                </a:solidFill>
              </a:rPr>
              <a:t> model)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174099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estimate of v(s)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from r &amp; v(s’)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86495" y="4383776"/>
            <a:ext cx="1681757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Maximum across all possible actions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(greedy)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5" y="3131778"/>
            <a:ext cx="9705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723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3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 from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520" y="1872007"/>
            <a:ext cx="10515600" cy="452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RL Course by David Silver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15 hours of UCL lectures by </a:t>
            </a:r>
            <a:r>
              <a:rPr lang="en-GB" dirty="0" err="1"/>
              <a:t>DeepMind</a:t>
            </a:r>
            <a:r>
              <a:rPr lang="en-GB" dirty="0"/>
              <a:t> lead programmer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Sutton &amp; </a:t>
            </a:r>
            <a:r>
              <a:rPr lang="en-GB" dirty="0" err="1"/>
              <a:t>Barto</a:t>
            </a:r>
            <a:r>
              <a:rPr lang="en-GB" dirty="0"/>
              <a:t> – </a:t>
            </a:r>
            <a:r>
              <a:rPr lang="en-GB" dirty="0">
                <a:hlinkClick r:id="rId4"/>
              </a:rPr>
              <a:t>Reinforcement learning: An Introduction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Bible of Reinforcement learning 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hlinkClick r:id="rId5"/>
              </a:rPr>
              <a:t>Deep Reinforcement Learning</a:t>
            </a:r>
            <a:r>
              <a:rPr lang="en-GB" dirty="0"/>
              <a:t> (John Schulman, </a:t>
            </a:r>
            <a:r>
              <a:rPr lang="en-GB" dirty="0" err="1"/>
              <a:t>OpenAI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 err="1"/>
              <a:t>youtube</a:t>
            </a:r>
            <a:r>
              <a:rPr lang="en-GB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2118350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F5560-935C-4663-B5BF-06A345E4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Value function = sum of expected future rewards</a:t>
            </a:r>
          </a:p>
          <a:p>
            <a:pPr marL="0" indent="0">
              <a:buNone/>
            </a:pPr>
            <a:r>
              <a:rPr lang="en-GB" dirty="0"/>
              <a:t>Bellman equation</a:t>
            </a:r>
          </a:p>
          <a:p>
            <a:pPr marL="0" indent="0">
              <a:buNone/>
            </a:pPr>
            <a:r>
              <a:rPr lang="en-GB" dirty="0"/>
              <a:t>Generating a policy from a value function</a:t>
            </a:r>
          </a:p>
          <a:p>
            <a:pPr marL="0" indent="0">
              <a:buNone/>
            </a:pPr>
            <a:r>
              <a:rPr lang="en-GB" dirty="0"/>
              <a:t>Parameterizing value functions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Dynamic programming = model, </a:t>
            </a:r>
            <a:r>
              <a:rPr lang="en-GB" dirty="0" err="1"/>
              <a:t>boostrap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General Policy Iteration</a:t>
            </a:r>
          </a:p>
          <a:p>
            <a:pPr marL="457200" lvl="1" indent="0">
              <a:buNone/>
            </a:pPr>
            <a:r>
              <a:rPr lang="en-GB" dirty="0"/>
              <a:t>Policy approximation</a:t>
            </a:r>
          </a:p>
          <a:p>
            <a:pPr marL="457200" lvl="1" indent="0">
              <a:buNone/>
            </a:pPr>
            <a:r>
              <a:rPr lang="en-GB" dirty="0"/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326606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457200" lvl="1" indent="0">
              <a:buNone/>
            </a:pPr>
            <a:r>
              <a:rPr lang="en-GB" dirty="0"/>
              <a:t>experience = sample sequences of states, actions &amp; rewards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bootstrapping </a:t>
            </a:r>
            <a:r>
              <a:rPr lang="en-GB" dirty="0"/>
              <a:t>- learn from </a:t>
            </a:r>
            <a:r>
              <a:rPr lang="en-GB" b="1" dirty="0">
                <a:solidFill>
                  <a:schemeClr val="accent6"/>
                </a:solidFill>
              </a:rPr>
              <a:t>actual return experienced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Average of complete return to estimate v(s)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Value estimates updated at end of episode </a:t>
            </a:r>
          </a:p>
          <a:p>
            <a:pPr marL="457200" lvl="1" indent="0">
              <a:buNone/>
            </a:pPr>
            <a:r>
              <a:rPr lang="en-GB" dirty="0"/>
              <a:t>works for episodic problems only</a:t>
            </a:r>
          </a:p>
          <a:p>
            <a:pPr marL="457200" lvl="1" indent="0">
              <a:buNone/>
            </a:pPr>
            <a:r>
              <a:rPr lang="en-GB" dirty="0"/>
              <a:t>no learning within episode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22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38731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  <a:latin typeface="+mj-lt"/>
              </a:rPr>
              <a:t>Estimate value of state </a:t>
            </a:r>
            <a:r>
              <a:rPr lang="en-GB" dirty="0">
                <a:latin typeface="+mj-lt"/>
              </a:rPr>
              <a:t>by averaging returns observed after visit to that state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we don’t know actual expected value, we </a:t>
            </a:r>
            <a:r>
              <a:rPr lang="en-GB" b="1" dirty="0">
                <a:solidFill>
                  <a:schemeClr val="accent6"/>
                </a:solidFill>
                <a:latin typeface="+mj-lt"/>
              </a:rPr>
              <a:t>estimate by sampling observed returns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As more episodes run, estimate should converge to the expected value (the expected return of state s following policy </a:t>
            </a:r>
            <a:r>
              <a:rPr lang="el-GR" dirty="0">
                <a:latin typeface="+mj-lt"/>
              </a:rPr>
              <a:t>π</a:t>
            </a:r>
            <a:r>
              <a:rPr lang="en-GB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Low bias &amp; high variance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848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1" y="1930399"/>
            <a:ext cx="8029804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06520" y="3563168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(lookup table)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5070" y="2399750"/>
            <a:ext cx="2665730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i.e. greedy policy</a:t>
            </a:r>
          </a:p>
        </p:txBody>
      </p:sp>
    </p:spTree>
    <p:extLst>
      <p:ext uri="{BB962C8B-B14F-4D97-AF65-F5344CB8AC3E}">
        <p14:creationId xmlns:p14="http://schemas.microsoft.com/office/powerpoint/2010/main" val="2358153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Expense of estimating the value of state s is independent of the number of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focus attention on states of interest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can be valuable when you only need the value of a subset of states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548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No model </a:t>
            </a:r>
            <a:r>
              <a:rPr lang="en-GB" dirty="0"/>
              <a:t>required - learns from experience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Bootstrap </a:t>
            </a:r>
            <a:r>
              <a:rPr lang="en-GB" dirty="0"/>
              <a:t>–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dirty="0"/>
              <a:t>learn online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do non-episodic problems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 faster than Monte Carlo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471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 make two estimates in TD</a:t>
            </a:r>
          </a:p>
          <a:p>
            <a:pPr marL="457200" lvl="1" indent="0">
              <a:buNone/>
            </a:pPr>
            <a:r>
              <a:rPr lang="en-GB" dirty="0"/>
              <a:t>1 - Use our estimate of v(s’) (like DP)</a:t>
            </a:r>
          </a:p>
          <a:p>
            <a:pPr marL="457200" lvl="1" indent="0">
              <a:buNone/>
            </a:pPr>
            <a:r>
              <a:rPr lang="en-GB" dirty="0"/>
              <a:t>2 – Sample (from experience) used instead of expected v(s) (like MC)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TD(0)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 sample of (s, s’) experienced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4258644"/>
            <a:ext cx="70199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49139" y="5306394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TD error</a:t>
            </a:r>
          </a:p>
        </p:txBody>
      </p:sp>
    </p:spTree>
    <p:extLst>
      <p:ext uri="{BB962C8B-B14F-4D97-AF65-F5344CB8AC3E}">
        <p14:creationId xmlns:p14="http://schemas.microsoft.com/office/powerpoint/2010/main" val="4207792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together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8538" r="16666" b="25209"/>
          <a:stretch/>
        </p:blipFill>
        <p:spPr>
          <a:xfrm>
            <a:off x="6532348" y="1879249"/>
            <a:ext cx="5317015" cy="392199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TD &amp; MC exist on the same scale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Allows you to trade bias/variance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Further reading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TD(</a:t>
            </a:r>
            <a:r>
              <a:rPr lang="el-GR" dirty="0">
                <a:latin typeface="+mj-lt"/>
              </a:rPr>
              <a:t>λ</a:t>
            </a:r>
            <a:r>
              <a:rPr lang="en-GB" dirty="0">
                <a:latin typeface="+mj-lt"/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Eligibility traces</a:t>
            </a:r>
          </a:p>
        </p:txBody>
      </p:sp>
    </p:spTree>
    <p:extLst>
      <p:ext uri="{BB962C8B-B14F-4D97-AF65-F5344CB8AC3E}">
        <p14:creationId xmlns:p14="http://schemas.microsoft.com/office/powerpoint/2010/main" val="3222760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594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Dynamic programming – model based, planning, estimates based on complete distribution of state transitions &amp; estimated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Monte Carlo – model free, needs episodes terminating, estimates based on sample of observed state transitions &amp; true returns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Temporal difference – model free, bootstrap, estimates based on sample of observed transitions &amp; estimated returns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89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Variance</a:t>
            </a:r>
          </a:p>
          <a:p>
            <a:pPr marL="457200" lvl="1" indent="0">
              <a:buNone/>
            </a:pPr>
            <a:r>
              <a:rPr lang="en-GB" dirty="0"/>
              <a:t>error from sensitivity to noise in data set</a:t>
            </a:r>
          </a:p>
          <a:p>
            <a:pPr marL="457200" lvl="1" indent="0">
              <a:buNone/>
            </a:pPr>
            <a:r>
              <a:rPr lang="en-GB" dirty="0"/>
              <a:t>model is too complex</a:t>
            </a:r>
          </a:p>
          <a:p>
            <a:pPr marL="457200" lvl="1" indent="0">
              <a:buNone/>
            </a:pPr>
            <a:r>
              <a:rPr lang="en-GB" dirty="0"/>
              <a:t>model can see patterns that aren’t there -&gt; </a:t>
            </a:r>
            <a:r>
              <a:rPr lang="en-GB" b="1" dirty="0">
                <a:solidFill>
                  <a:schemeClr val="accent6"/>
                </a:solidFill>
              </a:rPr>
              <a:t>overfitting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</a:t>
            </a:r>
          </a:p>
          <a:p>
            <a:pPr marL="457200" lvl="1" indent="0">
              <a:buNone/>
            </a:pPr>
            <a:r>
              <a:rPr lang="en-GB" dirty="0"/>
              <a:t>error from assumptions in the learning algorithm</a:t>
            </a:r>
          </a:p>
          <a:p>
            <a:pPr marL="457200" lvl="1" indent="0">
              <a:buNone/>
            </a:pPr>
            <a:r>
              <a:rPr lang="en-GB" dirty="0"/>
              <a:t>model can miss relevant patterns -&gt; </a:t>
            </a:r>
            <a:r>
              <a:rPr lang="en-GB" b="1" dirty="0" err="1">
                <a:solidFill>
                  <a:schemeClr val="accent6"/>
                </a:solidFill>
              </a:rPr>
              <a:t>underfitting</a:t>
            </a:r>
            <a:endParaRPr lang="en-GB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275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3" y="4875146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1" y="4872674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r="10093" b="4428"/>
          <a:stretch/>
        </p:blipFill>
        <p:spPr bwMode="auto">
          <a:xfrm>
            <a:off x="5390147" y="2729354"/>
            <a:ext cx="2560320" cy="395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" y="2888640"/>
            <a:ext cx="3561932" cy="244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380" y="2729354"/>
            <a:ext cx="1171841" cy="260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1612402"/>
            <a:ext cx="4340991" cy="6533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Dynamic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6"/>
                </a:solidFill>
              </a:rPr>
              <a:t>Programming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53603" y="1704605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Monte Carlo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30178" y="1685776"/>
            <a:ext cx="3724175" cy="653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accent6"/>
                </a:solidFill>
              </a:rPr>
              <a:t>Temporal Difference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Recap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- value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845358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Both temporal difference methods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SARSA</a:t>
                </a:r>
              </a:p>
              <a:p>
                <a:pPr marL="457200" lvl="1" indent="0">
                  <a:buNone/>
                </a:pPr>
                <a:r>
                  <a:rPr lang="en-GB" dirty="0"/>
                  <a:t>On-policy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Q-Learning</a:t>
                </a:r>
              </a:p>
              <a:p>
                <a:pPr marL="457200" lvl="1" indent="0">
                  <a:buNone/>
                </a:pPr>
                <a:r>
                  <a:rPr lang="en-GB" dirty="0"/>
                  <a:t>Off-policy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1992"/>
                <a:ext cx="5324959" cy="4735105"/>
              </a:xfrm>
              <a:blipFill rotWithShape="1">
                <a:blip r:embed="rId3"/>
                <a:stretch>
                  <a:fillRect l="-2405" t="-2059" b="-33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5339698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892" y="5337226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2611455"/>
            <a:ext cx="6484632" cy="56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27" y="4626830"/>
            <a:ext cx="6484632" cy="80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456908" y="2313114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500820" y="4526788"/>
            <a:ext cx="1885628" cy="11572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35851" y="1861992"/>
            <a:ext cx="5501898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our Q estimate for observed s’, a’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01898" y="4116995"/>
            <a:ext cx="6088251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Here we take the max Q for our observed s’,</a:t>
            </a:r>
          </a:p>
        </p:txBody>
      </p:sp>
    </p:spTree>
    <p:extLst>
      <p:ext uri="{BB962C8B-B14F-4D97-AF65-F5344CB8AC3E}">
        <p14:creationId xmlns:p14="http://schemas.microsoft.com/office/powerpoint/2010/main" val="858719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SARSA &amp;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725362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92" y="4722890"/>
                <a:ext cx="5150" cy="51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-799" t="52386" r="799" b="7587"/>
          <a:stretch/>
        </p:blipFill>
        <p:spPr>
          <a:xfrm>
            <a:off x="439077" y="1982805"/>
            <a:ext cx="7896400" cy="445647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89537" y="2774637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On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evaluation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89537" y="4930981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Off policy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improvement</a:t>
            </a:r>
          </a:p>
        </p:txBody>
      </p:sp>
    </p:spTree>
    <p:extLst>
      <p:ext uri="{BB962C8B-B14F-4D97-AF65-F5344CB8AC3E}">
        <p14:creationId xmlns:p14="http://schemas.microsoft.com/office/powerpoint/2010/main" val="23491814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Consider state with true value Q(</a:t>
            </a:r>
            <a:r>
              <a:rPr lang="en-GB" dirty="0" err="1"/>
              <a:t>s,a</a:t>
            </a:r>
            <a:r>
              <a:rPr lang="en-GB" dirty="0"/>
              <a:t>) = 0 (for all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Our estimates are distributed above &amp; below 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Max(true values) = 0</a:t>
            </a:r>
          </a:p>
          <a:p>
            <a:pPr marL="0" indent="0">
              <a:buNone/>
            </a:pPr>
            <a:r>
              <a:rPr lang="en-GB" dirty="0"/>
              <a:t>Max(estimated values) &gt; 0 = a positive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of the </a:t>
            </a:r>
            <a:r>
              <a:rPr lang="en-GB" b="1" dirty="0">
                <a:solidFill>
                  <a:schemeClr val="accent6"/>
                </a:solidFill>
              </a:rPr>
              <a:t>maximum is aggressive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Maximization Bias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46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36"/>
            <a:ext cx="10654462" cy="4326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Removes bias – specifically </a:t>
            </a:r>
            <a:r>
              <a:rPr lang="en-GB" b="1" dirty="0">
                <a:solidFill>
                  <a:schemeClr val="accent6"/>
                </a:solidFill>
              </a:rPr>
              <a:t>maximization bias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Maintain two value functions 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Both functions generate a policy Q(</a:t>
            </a:r>
            <a:r>
              <a:rPr lang="en-GB" dirty="0" err="1"/>
              <a:t>s,a</a:t>
            </a:r>
            <a:r>
              <a:rPr lang="en-GB" dirty="0"/>
              <a:t>) = </a:t>
            </a:r>
            <a:r>
              <a:rPr lang="en-GB" dirty="0" err="1"/>
              <a:t>avg</a:t>
            </a:r>
            <a:r>
              <a:rPr lang="en-GB" dirty="0"/>
              <a:t>(Q1, Q2)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Q1 used to create estimate</a:t>
            </a:r>
          </a:p>
          <a:p>
            <a:pPr marL="0" indent="0">
              <a:buNone/>
            </a:pPr>
            <a:r>
              <a:rPr lang="en-GB" dirty="0"/>
              <a:t>Q2 trained using estimate (randomly swap Q1 &amp; Q2)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1" y="1438273"/>
            <a:ext cx="10748338" cy="470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Q-Learning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7733838" y="2641335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Policy based on both Q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3838" y="2966170"/>
            <a:ext cx="3903335" cy="35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Select a Q to update</a:t>
            </a:r>
          </a:p>
        </p:txBody>
      </p:sp>
    </p:spTree>
    <p:extLst>
      <p:ext uri="{BB962C8B-B14F-4D97-AF65-F5344CB8AC3E}">
        <p14:creationId xmlns:p14="http://schemas.microsoft.com/office/powerpoint/2010/main" val="10042069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Dueling</a:t>
            </a:r>
            <a:r>
              <a:rPr lang="en-GB" dirty="0"/>
              <a:t> DQN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2326364" y="4994869"/>
              <a:ext cx="206" cy="20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892" y="4992397"/>
                <a:ext cx="5150" cy="515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CE0E9B3-B64A-49C9-8624-2BB1D166F761}"/>
              </a:ext>
            </a:extLst>
          </p:cNvPr>
          <p:cNvGrpSpPr/>
          <p:nvPr/>
        </p:nvGrpSpPr>
        <p:grpSpPr>
          <a:xfrm>
            <a:off x="1119773" y="1344706"/>
            <a:ext cx="9380682" cy="4755649"/>
            <a:chOff x="838200" y="1503401"/>
            <a:chExt cx="10121900" cy="51739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820F3C-83B9-4D58-B23D-6099D41370C8}"/>
                </a:ext>
              </a:extLst>
            </p:cNvPr>
            <p:cNvGrpSpPr/>
            <p:nvPr/>
          </p:nvGrpSpPr>
          <p:grpSpPr>
            <a:xfrm>
              <a:off x="838200" y="1503401"/>
              <a:ext cx="10121900" cy="5173955"/>
              <a:chOff x="838200" y="1503401"/>
              <a:chExt cx="10121900" cy="51739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EBAC589-C72B-45EA-B777-FDD555001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1503401"/>
                <a:ext cx="10121900" cy="50329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7734100-771C-4B6C-80AE-126288DCE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649" y="6058231"/>
                <a:ext cx="2076450" cy="61912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52443-DF22-4349-AE71-988F287397F9}"/>
                </a:ext>
              </a:extLst>
            </p:cNvPr>
            <p:cNvSpPr/>
            <p:nvPr/>
          </p:nvSpPr>
          <p:spPr>
            <a:xfrm>
              <a:off x="1109994" y="5887367"/>
              <a:ext cx="542772" cy="170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299D2-05B6-4F67-8732-0DBFC42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00" y="6273800"/>
            <a:ext cx="5016500" cy="5842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C74C23-BEFB-4ADF-9768-C28139A00A6F}"/>
              </a:ext>
            </a:extLst>
          </p:cNvPr>
          <p:cNvSpPr txBox="1">
            <a:spLocks/>
          </p:cNvSpPr>
          <p:nvPr/>
        </p:nvSpPr>
        <p:spPr>
          <a:xfrm>
            <a:off x="3530600" y="185243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Change network structure to predict V(s),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and calculate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Better than just predicting 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!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E4493E-8720-40AC-85CA-2CFF05DC249C}"/>
              </a:ext>
            </a:extLst>
          </p:cNvPr>
          <p:cNvSpPr txBox="1">
            <a:spLocks/>
          </p:cNvSpPr>
          <p:nvPr/>
        </p:nvSpPr>
        <p:spPr>
          <a:xfrm>
            <a:off x="-729537" y="6067495"/>
            <a:ext cx="8146337" cy="9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Q(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 = V(s) + A(</a:t>
            </a:r>
            <a:r>
              <a:rPr lang="en-GB" sz="1800" b="1" dirty="0" err="1">
                <a:solidFill>
                  <a:schemeClr val="accent6"/>
                </a:solidFill>
              </a:rPr>
              <a:t>s,a</a:t>
            </a:r>
            <a:r>
              <a:rPr lang="en-GB" sz="1800" b="1" dirty="0">
                <a:solidFill>
                  <a:schemeClr val="accent6"/>
                </a:solidFill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6"/>
                </a:solidFill>
              </a:rPr>
              <a:t>Action-value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= value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r>
              <a:rPr lang="en-GB" sz="1800" b="1" dirty="0">
                <a:solidFill>
                  <a:schemeClr val="accent6"/>
                </a:solidFill>
              </a:rPr>
              <a:t> + advantage </a:t>
            </a:r>
            <a:r>
              <a:rPr lang="en-GB" sz="1800" b="1" dirty="0" err="1">
                <a:solidFill>
                  <a:schemeClr val="accent6"/>
                </a:solidFill>
              </a:rPr>
              <a:t>fctn</a:t>
            </a:r>
            <a:endParaRPr lang="en-GB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10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583"/>
            <a:ext cx="12192000" cy="4919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23166" y="5689166"/>
            <a:ext cx="627179" cy="1710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9585"/>
          </a:xfrm>
        </p:spPr>
        <p:txBody>
          <a:bodyPr>
            <a:normAutofit/>
          </a:bodyPr>
          <a:lstStyle/>
          <a:p>
            <a:r>
              <a:rPr lang="en-GB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935500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this paper significant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7242" cy="490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End to end deep reinforcement learning</a:t>
            </a:r>
          </a:p>
          <a:p>
            <a:pPr marL="457200" lvl="1" indent="0">
              <a:buNone/>
            </a:pPr>
            <a:r>
              <a:rPr lang="en-GB" dirty="0"/>
              <a:t>state = pixels of last four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Ability of the algorithm to generalize</a:t>
            </a:r>
          </a:p>
          <a:p>
            <a:pPr marL="457200" lvl="1" indent="0">
              <a:buNone/>
            </a:pPr>
            <a:r>
              <a:rPr lang="en-GB" dirty="0"/>
              <a:t>identical model structure &amp; parameters* to learn seven different games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step towards a general artificial intelligence</a:t>
            </a:r>
          </a:p>
          <a:p>
            <a:pPr marL="457200" lvl="1" indent="0">
              <a:buNone/>
            </a:pPr>
            <a:r>
              <a:rPr lang="en-GB" dirty="0"/>
              <a:t>better than expert performance on three games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61747" y="6434919"/>
            <a:ext cx="4930254" cy="42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 One game required changing one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3040352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to play Atari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State = last four screens </a:t>
                </a:r>
              </a:p>
              <a:p>
                <a:pPr marL="457200" lvl="1" indent="0">
                  <a:buNone/>
                </a:pPr>
                <a:r>
                  <a:rPr lang="en-GB" dirty="0"/>
                  <a:t>grey scale, cropped to 84 x 84</a:t>
                </a:r>
              </a:p>
              <a:p>
                <a:pPr marL="457200" lvl="1" indent="0">
                  <a:buNone/>
                </a:pPr>
                <a:r>
                  <a:rPr lang="en-GB" dirty="0"/>
                  <a:t>allows information about movement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Reward = game score</a:t>
                </a:r>
              </a:p>
              <a:p>
                <a:pPr marL="457200" lvl="1" indent="0">
                  <a:buNone/>
                </a:pPr>
                <a:r>
                  <a:rPr lang="en-GB" dirty="0"/>
                  <a:t>clipped from -1 to 1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Actions = joystick controls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Value function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601" cy="4902979"/>
              </a:xfrm>
              <a:blipFill rotWithShape="1">
                <a:blip r:embed="rId3"/>
                <a:stretch>
                  <a:fillRect l="-1159" t="-1988" b="-7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90643" y="1763918"/>
            <a:ext cx="1727808" cy="1595367"/>
            <a:chOff x="155825" y="2848501"/>
            <a:chExt cx="1213433" cy="10600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7" name="Group 6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49" y="3852631"/>
            <a:ext cx="2078902" cy="19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as variance">
            <a:extLst>
              <a:ext uri="{FF2B5EF4-FFF2-40B4-BE49-F238E27FC236}">
                <a16:creationId xmlns:a16="http://schemas.microsoft.com/office/drawing/2014/main" id="{F36DDF76-B027-4E03-97D5-6967D7B8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17" y="590079"/>
            <a:ext cx="3504003" cy="34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207"/>
            <a:ext cx="10515599" cy="42557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Variance – how consistent is my model / sampling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Bias – how close to the truth is my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of these is the enemy?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variance – we can deal with by sampling more (Monte Carlo) – maybe sampling is cheap, maybe its expensive though (real world environment)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High bias – we can’t correct this = bias is the true enemy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introduce bias when we start to use bootstrapped function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463784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2" y="575094"/>
            <a:ext cx="10328694" cy="588321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602760" y="2652154"/>
            <a:ext cx="4693173" cy="645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1680794" y="4489645"/>
            <a:ext cx="4263987" cy="697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9570881" y="5097969"/>
              <a:ext cx="222507" cy="48335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9243" y="5076375"/>
                <a:ext cx="265782" cy="52654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573327" y="2733773"/>
            <a:ext cx="336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-greedy action selection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7623" y="4549987"/>
            <a:ext cx="408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action-value function target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979" y="5667642"/>
            <a:ext cx="473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to improve Q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5269809" y="5187352"/>
            <a:ext cx="2097149" cy="437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096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89" y="1108677"/>
            <a:ext cx="7405321" cy="406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633"/>
          </a:xfrm>
        </p:spPr>
        <p:txBody>
          <a:bodyPr/>
          <a:lstStyle/>
          <a:p>
            <a:r>
              <a:rPr lang="en-GB" dirty="0"/>
              <a:t>Value function approximation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75097" y="2610581"/>
            <a:ext cx="1213433" cy="1060086"/>
            <a:chOff x="155825" y="2848501"/>
            <a:chExt cx="1213433" cy="1060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25" y="2848501"/>
              <a:ext cx="756233" cy="60288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11" name="Group 10"/>
            <p:cNvGrpSpPr/>
            <p:nvPr/>
          </p:nvGrpSpPr>
          <p:grpSpPr>
            <a:xfrm>
              <a:off x="308225" y="3000901"/>
              <a:ext cx="1061033" cy="907686"/>
              <a:chOff x="308225" y="3000901"/>
              <a:chExt cx="1061033" cy="90768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225" y="30009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25" y="31533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25" y="3305701"/>
                <a:ext cx="756233" cy="602886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40" y="5181890"/>
            <a:ext cx="8048017" cy="1218915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51984" y="6336714"/>
            <a:ext cx="5129464" cy="521286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2013 –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Playing Atari with Deep Reinforcement learning 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 – </a:t>
            </a:r>
            <a:r>
              <a:rPr lang="en-GB" sz="14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Human-level control through deep Reinforcement learning</a:t>
            </a:r>
            <a:endParaRPr lang="en-GB" sz="1400" i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22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652000" cy="483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Mostly to do with stability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Changing the value for one state changes value for other states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Correlation in targets &amp; data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Non-stationary data distribution (supervised techniques assume you are sampling from fixed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527029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High level idea = make Q-Learning look like supervised learning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Supervised learning assumes that we are sampling from a fixed data distribution</a:t>
            </a:r>
          </a:p>
          <a:p>
            <a:pPr marL="457200" lvl="1" indent="0">
              <a:buNone/>
            </a:pPr>
            <a:r>
              <a:rPr lang="en-GB" dirty="0"/>
              <a:t>In reinforcement learning our data distribution is not stationary!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Apply two main ideas </a:t>
            </a:r>
          </a:p>
          <a:p>
            <a:pPr marL="457200" lvl="1" indent="0">
              <a:buNone/>
            </a:pPr>
            <a:r>
              <a:rPr lang="en-GB" dirty="0"/>
              <a:t>1 – experience replay</a:t>
            </a:r>
          </a:p>
          <a:p>
            <a:pPr marL="457200" lvl="1" indent="0">
              <a:buNone/>
            </a:pPr>
            <a:r>
              <a:rPr lang="en-GB" dirty="0"/>
              <a:t>2 – target network</a:t>
            </a:r>
          </a:p>
        </p:txBody>
      </p:sp>
    </p:spTree>
    <p:extLst>
      <p:ext uri="{BB962C8B-B14F-4D97-AF65-F5344CB8AC3E}">
        <p14:creationId xmlns:p14="http://schemas.microsoft.com/office/powerpoint/2010/main" val="2342300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Experience replay</a:t>
            </a:r>
          </a:p>
          <a:p>
            <a:pPr marL="457200" lvl="1" indent="0">
              <a:buNone/>
            </a:pPr>
            <a:r>
              <a:rPr lang="en-GB" dirty="0"/>
              <a:t>memory of last 1 million frames</a:t>
            </a:r>
          </a:p>
          <a:p>
            <a:pPr marL="457200" lvl="1" indent="0">
              <a:buNone/>
            </a:pPr>
            <a:r>
              <a:rPr lang="en-GB" dirty="0"/>
              <a:t>network trained using batches of 32-64 random samples</a:t>
            </a:r>
          </a:p>
          <a:p>
            <a:pPr marL="457200" lvl="1" indent="0">
              <a:buNone/>
            </a:pPr>
            <a:r>
              <a:rPr lang="en-GB" dirty="0"/>
              <a:t>averaging of behaviour distribution</a:t>
            </a:r>
          </a:p>
          <a:p>
            <a:pPr marL="457200" lvl="1" indent="0">
              <a:buNone/>
            </a:pPr>
            <a:r>
              <a:rPr lang="en-GB" dirty="0"/>
              <a:t>data efficiency (reuse experience multiple times)</a:t>
            </a:r>
          </a:p>
          <a:p>
            <a:pPr marL="457200" lvl="1" indent="0">
              <a:buNone/>
            </a:pPr>
            <a:r>
              <a:rPr lang="en-GB" dirty="0"/>
              <a:t>avoids the correlation of s to s’ (within trajectory)</a:t>
            </a:r>
          </a:p>
          <a:p>
            <a:pPr marL="457200" lvl="1" indent="0">
              <a:buNone/>
            </a:pPr>
            <a:r>
              <a:rPr lang="en-GB" dirty="0"/>
              <a:t>allows seeding with human expert experience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Target network</a:t>
            </a:r>
          </a:p>
          <a:p>
            <a:pPr marL="457200" lvl="1" indent="0">
              <a:buNone/>
            </a:pPr>
            <a:r>
              <a:rPr lang="en-GB" dirty="0"/>
              <a:t>Identical Q-network with frozen weights – used to create target</a:t>
            </a:r>
          </a:p>
          <a:p>
            <a:pPr marL="457200" lvl="1" indent="0">
              <a:buNone/>
            </a:pPr>
            <a:r>
              <a:rPr lang="en-GB" dirty="0"/>
              <a:t>Every t steps (10,000 – 100,000), parameters from main Q copied to target</a:t>
            </a:r>
          </a:p>
          <a:p>
            <a:pPr marL="457200" lvl="1" indent="0">
              <a:buNone/>
            </a:pPr>
            <a:r>
              <a:rPr lang="en-GB" dirty="0"/>
              <a:t>More stable training 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2300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Stability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1F25D-551F-4761-8364-BDE2725E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758"/>
            <a:ext cx="12039600" cy="39440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C54496-4633-45E9-9B29-60DB2540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0" y="6502400"/>
            <a:ext cx="10382250" cy="3556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800" i="1" dirty="0"/>
              <a:t>Vlad Minh – Deep Q-Networks – Deep RL Bootcamp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66016-66DF-4292-993F-4B46239A408C}"/>
              </a:ext>
            </a:extLst>
          </p:cNvPr>
          <p:cNvSpPr txBox="1"/>
          <p:nvPr/>
        </p:nvSpPr>
        <p:spPr>
          <a:xfrm>
            <a:off x="3695700" y="2755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9ADC8-33BD-4B51-8017-58C9C8F1FD76}"/>
              </a:ext>
            </a:extLst>
          </p:cNvPr>
          <p:cNvSpPr txBox="1"/>
          <p:nvPr/>
        </p:nvSpPr>
        <p:spPr>
          <a:xfrm>
            <a:off x="3822700" y="4406900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385AC-669D-43AF-9FA1-70798890E261}"/>
              </a:ext>
            </a:extLst>
          </p:cNvPr>
          <p:cNvSpPr txBox="1"/>
          <p:nvPr/>
        </p:nvSpPr>
        <p:spPr>
          <a:xfrm>
            <a:off x="3822700" y="3849165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5x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4EBCD-FEAA-438C-8A87-C11908FE84A8}"/>
              </a:ext>
            </a:extLst>
          </p:cNvPr>
          <p:cNvSpPr txBox="1"/>
          <p:nvPr/>
        </p:nvSpPr>
        <p:spPr>
          <a:xfrm>
            <a:off x="3822700" y="3313867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1000x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6F6D1-6E6D-4D9D-BA26-67F02D05D392}"/>
              </a:ext>
            </a:extLst>
          </p:cNvPr>
          <p:cNvSpPr txBox="1"/>
          <p:nvPr/>
        </p:nvSpPr>
        <p:spPr>
          <a:xfrm>
            <a:off x="3822700" y="4952502"/>
            <a:ext cx="130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2536477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Reward clipping</a:t>
            </a:r>
          </a:p>
          <a:p>
            <a:pPr marL="457200" lvl="1" indent="0">
              <a:buNone/>
            </a:pPr>
            <a:r>
              <a:rPr lang="en-GB" dirty="0"/>
              <a:t>fix all positive rewards to 1, all negative to -1</a:t>
            </a:r>
          </a:p>
          <a:p>
            <a:pPr marL="457200" lvl="1" indent="0">
              <a:buNone/>
            </a:pPr>
            <a:r>
              <a:rPr lang="en-GB" dirty="0"/>
              <a:t>essentially becomes reward counting</a:t>
            </a:r>
          </a:p>
          <a:p>
            <a:pPr marL="457200" lvl="1" indent="0">
              <a:buNone/>
            </a:pPr>
            <a:r>
              <a:rPr lang="en-GB" dirty="0"/>
              <a:t>easier to generalize algorithm across games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l-GR" dirty="0"/>
              <a:t>ε-</a:t>
            </a:r>
            <a:r>
              <a:rPr lang="en-GB" dirty="0"/>
              <a:t>greedy exploration 	</a:t>
            </a:r>
          </a:p>
          <a:p>
            <a:pPr marL="457200" lvl="1" indent="0">
              <a:buNone/>
            </a:pPr>
            <a:r>
              <a:rPr lang="el-GR" dirty="0"/>
              <a:t>ε</a:t>
            </a:r>
            <a:r>
              <a:rPr lang="en-GB" dirty="0"/>
              <a:t> decreases from 1 to 0.1 over first million frames</a:t>
            </a:r>
          </a:p>
          <a:p>
            <a:pPr marL="457200" lvl="1" indent="0">
              <a:buNone/>
            </a:pPr>
            <a:r>
              <a:rPr lang="en-GB" dirty="0"/>
              <a:t>0.1 thereafter (10 million frames total)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DeepMind source code here (Lua &amp; Torch)	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https://sites.google.com/a/deepmind.com/dqn/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64627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172"/>
            <a:ext cx="12192000" cy="238045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5000" y="2418560"/>
            <a:ext cx="2921000" cy="11924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61315" y="2418561"/>
            <a:ext cx="2921000" cy="114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7630" y="2418560"/>
            <a:ext cx="2921000" cy="11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17835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010499" cy="4690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Non MDP processes (state doesn’t contain entire useful history)</a:t>
            </a:r>
          </a:p>
          <a:p>
            <a:pPr marL="457200" lvl="1" indent="0">
              <a:buNone/>
            </a:pPr>
            <a:r>
              <a:rPr lang="en-GB" dirty="0"/>
              <a:t>Can use LSTM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Long time horizons</a:t>
            </a:r>
          </a:p>
          <a:p>
            <a:pPr marL="457200" lvl="1" indent="0">
              <a:buNone/>
            </a:pPr>
            <a:r>
              <a:rPr lang="en-GB" dirty="0"/>
              <a:t>Use search (</a:t>
            </a:r>
            <a:r>
              <a:rPr lang="en-GB" dirty="0" err="1"/>
              <a:t>ie</a:t>
            </a:r>
            <a:r>
              <a:rPr lang="en-GB" dirty="0"/>
              <a:t> MCTS in Alpha Go)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Requires simulator</a:t>
            </a:r>
          </a:p>
          <a:p>
            <a:pPr marL="457200" lvl="1" indent="0">
              <a:buNone/>
            </a:pPr>
            <a:r>
              <a:rPr lang="en-GB" dirty="0"/>
              <a:t>Can use transfer learning (from GTA to self driving cars???)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https://www.youtube.com/watch?v=xWe58WGWmlk		</a:t>
            </a:r>
          </a:p>
        </p:txBody>
      </p:sp>
    </p:spTree>
    <p:extLst>
      <p:ext uri="{BB962C8B-B14F-4D97-AF65-F5344CB8AC3E}">
        <p14:creationId xmlns:p14="http://schemas.microsoft.com/office/powerpoint/2010/main" val="11976236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</TotalTime>
  <Words>6713</Words>
  <Application>Microsoft Office PowerPoint</Application>
  <PresentationFormat>Widescreen</PresentationFormat>
  <Paragraphs>1627</Paragraphs>
  <Slides>146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Yu Gothic</vt:lpstr>
      <vt:lpstr>Yu Gothic UI Light</vt:lpstr>
      <vt:lpstr>Arial</vt:lpstr>
      <vt:lpstr>Calibri</vt:lpstr>
      <vt:lpstr>Cambria Math</vt:lpstr>
      <vt:lpstr>Office Theme</vt:lpstr>
      <vt:lpstr>Glance at Reinforcement Learning</vt:lpstr>
      <vt:lpstr>Introduction</vt:lpstr>
      <vt:lpstr>Goals for today</vt:lpstr>
      <vt:lpstr>Nomenclature</vt:lpstr>
      <vt:lpstr>Expectations</vt:lpstr>
      <vt:lpstr>Conditionals</vt:lpstr>
      <vt:lpstr>Course material from</vt:lpstr>
      <vt:lpstr>Definitions</vt:lpstr>
      <vt:lpstr>Definitions</vt:lpstr>
      <vt:lpstr>Bootstrapping</vt:lpstr>
      <vt:lpstr>Part One  Introduction to reinforcement learning</vt:lpstr>
      <vt:lpstr>Machine learning</vt:lpstr>
      <vt:lpstr>Reinforcement learning</vt:lpstr>
      <vt:lpstr>Applications</vt:lpstr>
      <vt:lpstr>Reinforcement learning is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reinforcement learning is different</vt:lpstr>
      <vt:lpstr>Why reinforcement learning is different</vt:lpstr>
      <vt:lpstr>Why reinforcement learning is different</vt:lpstr>
      <vt:lpstr>Markov Decision Processes</vt:lpstr>
      <vt:lpstr>Markov Decision Processes (MDP)</vt:lpstr>
      <vt:lpstr>Formal definition of an MDP</vt:lpstr>
      <vt:lpstr>Informal definition of an MDP</vt:lpstr>
      <vt:lpstr>PowerPoint Presentation</vt:lpstr>
      <vt:lpstr>past is irrelevant given the present</vt:lpstr>
      <vt:lpstr>also possible to have ‘partially observable’ MDPs</vt:lpstr>
      <vt:lpstr>Environment</vt:lpstr>
      <vt:lpstr>State (s, s’) </vt:lpstr>
      <vt:lpstr>Reward (r)</vt:lpstr>
      <vt:lpstr>Action (a)</vt:lpstr>
      <vt:lpstr>Agent</vt:lpstr>
      <vt:lpstr>Agent - Policy (π)</vt:lpstr>
      <vt:lpstr>Agent - Policy (π)</vt:lpstr>
      <vt:lpstr>Agent – Environment model</vt:lpstr>
      <vt:lpstr>Learning, planning &amp; acting</vt:lpstr>
      <vt:lpstr>Return</vt:lpstr>
      <vt:lpstr>Discounting</vt:lpstr>
      <vt:lpstr>Exploration vs. exploitation</vt:lpstr>
      <vt:lpstr>A new level of intelligence</vt:lpstr>
      <vt:lpstr>Break</vt:lpstr>
      <vt:lpstr>Recap</vt:lpstr>
      <vt:lpstr>Reinforcement learning</vt:lpstr>
      <vt:lpstr>Part Two  Value function methods</vt:lpstr>
      <vt:lpstr>Value function methods</vt:lpstr>
      <vt:lpstr>Value functions</vt:lpstr>
      <vt:lpstr>Bellman</vt:lpstr>
      <vt:lpstr>Why dynamic programming?</vt:lpstr>
      <vt:lpstr>PowerPoint Presentation</vt:lpstr>
      <vt:lpstr>PowerPoint Presentation</vt:lpstr>
      <vt:lpstr>PowerPoint Presentation</vt:lpstr>
      <vt:lpstr>Generating the optimal policy</vt:lpstr>
      <vt:lpstr>PowerPoint Presentation</vt:lpstr>
      <vt:lpstr>Parameterizing value functions</vt:lpstr>
      <vt:lpstr>Value function improvement</vt:lpstr>
      <vt:lpstr>Value function approximation</vt:lpstr>
      <vt:lpstr>Dynamic Programming</vt:lpstr>
      <vt:lpstr>PowerPoint Presentation</vt:lpstr>
      <vt:lpstr>Dynamic Programming</vt:lpstr>
      <vt:lpstr>Dynamic Programming</vt:lpstr>
      <vt:lpstr>General policy iteration</vt:lpstr>
      <vt:lpstr>PowerPoint Presentation</vt:lpstr>
      <vt:lpstr>GPI Step 1 -  Policy evaluation</vt:lpstr>
      <vt:lpstr>PowerPoint Presentation</vt:lpstr>
      <vt:lpstr>GPI Step 2 – Policy improvement</vt:lpstr>
      <vt:lpstr>Break</vt:lpstr>
      <vt:lpstr>Recap</vt:lpstr>
      <vt:lpstr>Monte Carlo</vt:lpstr>
      <vt:lpstr>Monte Carlo</vt:lpstr>
      <vt:lpstr>Monte Carlo</vt:lpstr>
      <vt:lpstr>Monte Carlo</vt:lpstr>
      <vt:lpstr>Temporal Difference</vt:lpstr>
      <vt:lpstr>Temporal Difference</vt:lpstr>
      <vt:lpstr>Linking together</vt:lpstr>
      <vt:lpstr>Break</vt:lpstr>
      <vt:lpstr>Recap - value function approximation</vt:lpstr>
      <vt:lpstr>Recap - value function approximation</vt:lpstr>
      <vt:lpstr>SARSA &amp; Q-Learning</vt:lpstr>
      <vt:lpstr>SARSA &amp; Q-Learning</vt:lpstr>
      <vt:lpstr>Maximization Bias</vt:lpstr>
      <vt:lpstr>Double Q-Learning</vt:lpstr>
      <vt:lpstr>Double Q-Learning</vt:lpstr>
      <vt:lpstr>Dueling DQN</vt:lpstr>
      <vt:lpstr>Literature review</vt:lpstr>
      <vt:lpstr>What makes this paper significant</vt:lpstr>
      <vt:lpstr>Reinforcement learning to play Atari</vt:lpstr>
      <vt:lpstr>PowerPoint Presentation</vt:lpstr>
      <vt:lpstr>Value function approximation</vt:lpstr>
      <vt:lpstr>Problems with Q-Learning</vt:lpstr>
      <vt:lpstr>Inspiration</vt:lpstr>
      <vt:lpstr>Methods</vt:lpstr>
      <vt:lpstr>Stability techniques</vt:lpstr>
      <vt:lpstr>Methods</vt:lpstr>
      <vt:lpstr>Visualising Q</vt:lpstr>
      <vt:lpstr>Problems with Q-Learning</vt:lpstr>
      <vt:lpstr>Break</vt:lpstr>
      <vt:lpstr>Recap – Q-Learning &amp; Atari</vt:lpstr>
      <vt:lpstr>Part Three  Policy gradient methods</vt:lpstr>
      <vt:lpstr>Policy methods</vt:lpstr>
      <vt:lpstr>Stochastic policy</vt:lpstr>
      <vt:lpstr>Policy function</vt:lpstr>
      <vt:lpstr>Why policy methods</vt:lpstr>
      <vt:lpstr>Policy methods</vt:lpstr>
      <vt:lpstr>How to optimize a policy</vt:lpstr>
      <vt:lpstr>How to optimize a policy</vt:lpstr>
      <vt:lpstr>Policy objective functions</vt:lpstr>
      <vt:lpstr>Score function</vt:lpstr>
      <vt:lpstr>Policy Gradient Theorem</vt:lpstr>
      <vt:lpstr>Policy gradient intuition</vt:lpstr>
      <vt:lpstr>Linear softmax policy</vt:lpstr>
      <vt:lpstr>Linear Gaussian policy</vt:lpstr>
      <vt:lpstr>Monte-Carlo Policy Gradient</vt:lpstr>
      <vt:lpstr>Monte Carlo Policy Gradient</vt:lpstr>
      <vt:lpstr>Actor-Critic</vt:lpstr>
      <vt:lpstr>Actor-Critic</vt:lpstr>
      <vt:lpstr>Actor-Critic</vt:lpstr>
      <vt:lpstr>Actor-Critic example</vt:lpstr>
      <vt:lpstr>Baseline</vt:lpstr>
      <vt:lpstr>Recap – Policy Gradient</vt:lpstr>
      <vt:lpstr>Summary</vt:lpstr>
      <vt:lpstr>Summary </vt:lpstr>
      <vt:lpstr>Break</vt:lpstr>
      <vt:lpstr>Literature review</vt:lpstr>
      <vt:lpstr>AlphaGo</vt:lpstr>
      <vt:lpstr>Why Go?</vt:lpstr>
      <vt:lpstr>Components of the AlphaGo agent</vt:lpstr>
      <vt:lpstr>Learning process</vt:lpstr>
      <vt:lpstr>Learning process</vt:lpstr>
      <vt:lpstr>Monte Carlo tree search</vt:lpstr>
      <vt:lpstr>Monte Carlo tree search</vt:lpstr>
      <vt:lpstr>Monte Carlo tree search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 move selection</vt:lpstr>
      <vt:lpstr>AlphaGo, in context – Andrej Karpathy (2017)</vt:lpstr>
      <vt:lpstr>PowerPoint Presentation</vt:lpstr>
      <vt:lpstr>DOTA 2 – Open AI</vt:lpstr>
      <vt:lpstr>DOTA 2 – Open AI</vt:lpstr>
      <vt:lpstr>Dota 2 – Open 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glance at Reinforcement Learning</dc:title>
  <dc:creator>Adam Green</dc:creator>
  <cp:lastModifiedBy>Adam</cp:lastModifiedBy>
  <cp:revision>1143</cp:revision>
  <cp:lastPrinted>2017-04-03T14:29:34Z</cp:lastPrinted>
  <dcterms:created xsi:type="dcterms:W3CDTF">2017-02-22T08:49:13Z</dcterms:created>
  <dcterms:modified xsi:type="dcterms:W3CDTF">2017-08-31T06:13:12Z</dcterms:modified>
</cp:coreProperties>
</file>